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</p:sldIdLst>
  <p:sldSz cy="6858000" cx="9144000"/>
  <p:notesSz cx="6858000" cy="9144000"/>
  <p:embeddedFontLst>
    <p:embeddedFont>
      <p:font typeface="Corbel"/>
      <p:regular r:id="rId72"/>
      <p:bold r:id="rId73"/>
      <p:italic r:id="rId74"/>
      <p:boldItalic r:id="rId75"/>
    </p:embeddedFont>
    <p:embeddedFont>
      <p:font typeface="Cambria Math"/>
      <p:regular r:id="rId7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77" roundtripDataSignature="AMtx7mjJuW6Hzyi2D/R0Rb7s3Vp8GI/v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D950639-BCDD-4644-92E7-85BC263BA12E}">
  <a:tblStyle styleId="{AD950639-BCDD-4644-92E7-85BC263BA12E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F5E45ACA-19F0-4FA0-8E9D-75A505A0711C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Corbel-bold.fntdata"/><Relationship Id="rId72" Type="http://schemas.openxmlformats.org/officeDocument/2006/relationships/font" Target="fonts/Corbel-regular.fntdata"/><Relationship Id="rId31" Type="http://schemas.openxmlformats.org/officeDocument/2006/relationships/slide" Target="slides/slide25.xml"/><Relationship Id="rId75" Type="http://schemas.openxmlformats.org/officeDocument/2006/relationships/font" Target="fonts/Corbel-boldItalic.fntdata"/><Relationship Id="rId30" Type="http://schemas.openxmlformats.org/officeDocument/2006/relationships/slide" Target="slides/slide24.xml"/><Relationship Id="rId74" Type="http://schemas.openxmlformats.org/officeDocument/2006/relationships/font" Target="fonts/Corbel-italic.fntdata"/><Relationship Id="rId33" Type="http://schemas.openxmlformats.org/officeDocument/2006/relationships/slide" Target="slides/slide27.xml"/><Relationship Id="rId77" Type="http://customschemas.google.com/relationships/presentationmetadata" Target="metadata"/><Relationship Id="rId32" Type="http://schemas.openxmlformats.org/officeDocument/2006/relationships/slide" Target="slides/slide26.xml"/><Relationship Id="rId76" Type="http://schemas.openxmlformats.org/officeDocument/2006/relationships/font" Target="fonts/CambriaMath-regular.fnt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0" name="Google Shape;26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1" name="Google Shape;26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7" name="Google Shape;267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.8*1/4*(1/3+1/2)=8/10*1/4*5/6=1/5*5/6=1/6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0.8*(1/12 + ¼ + 1/8) = 0.8* (2/24 + 6/24 + 3/24) = 0.8 * 11/24 = 4/5 * 11/24 = 1/5 * 11/6 = 11/30 </a:t>
            </a:r>
            <a:endParaRPr/>
          </a:p>
        </p:txBody>
      </p:sp>
      <p:sp>
        <p:nvSpPr>
          <p:cNvPr id="280" name="Google Shape;280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6" name="Google Shape;296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4" name="Google Shape;314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3" name="Google Shape;34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64" name="Google Shape;364;p17:notes"/>
          <p:cNvSpPr txBox="1"/>
          <p:nvPr>
            <p:ph idx="1" type="body"/>
          </p:nvPr>
        </p:nvSpPr>
        <p:spPr>
          <a:xfrm>
            <a:off x="913805" y="4343704"/>
            <a:ext cx="5030391" cy="41138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1" name="Google Shape;391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2" name="Google Shape;402;p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5" name="Google Shape;425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5" name="Google Shape;445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0" name="Google Shape;460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1" name="Google Shape;47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8" name="Google Shape;478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9" name="Google Shape;47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2018 summer 2.1</a:t>
            </a:r>
            <a:endParaRPr/>
          </a:p>
        </p:txBody>
      </p:sp>
      <p:sp>
        <p:nvSpPr>
          <p:cNvPr id="486" name="Google Shape;486;p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3" name="Google Shape;493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0" name="Google Shape;500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8" name="Google Shape;508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7" name="Google Shape;517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7" name="Google Shape;527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3" name="Google Shape;533;p31:notes"/>
          <p:cNvSpPr/>
          <p:nvPr>
            <p:ph idx="2" type="sldImg"/>
          </p:nvPr>
        </p:nvSpPr>
        <p:spPr>
          <a:xfrm>
            <a:off x="1144588" y="685800"/>
            <a:ext cx="4570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4" name="Google Shape;534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1" name="Google Shape;54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2019 w1.2</a:t>
            </a:r>
            <a:endParaRPr/>
          </a:p>
        </p:txBody>
      </p:sp>
      <p:sp>
        <p:nvSpPr>
          <p:cNvPr id="542" name="Google Shape;542;p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1" name="Google Shape;551;p33:notes"/>
          <p:cNvSpPr/>
          <p:nvPr>
            <p:ph idx="2" type="sldImg"/>
          </p:nvPr>
        </p:nvSpPr>
        <p:spPr>
          <a:xfrm>
            <a:off x="1144588" y="685800"/>
            <a:ext cx="4570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2" name="Google Shape;552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3" name="Google Shape;563;p34:notes"/>
          <p:cNvSpPr/>
          <p:nvPr>
            <p:ph idx="2" type="sldImg"/>
          </p:nvPr>
        </p:nvSpPr>
        <p:spPr>
          <a:xfrm>
            <a:off x="1144588" y="685800"/>
            <a:ext cx="4570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4" name="Google Shape;564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5" name="Google Shape;575;p35:notes"/>
          <p:cNvSpPr/>
          <p:nvPr>
            <p:ph idx="2" type="sldImg"/>
          </p:nvPr>
        </p:nvSpPr>
        <p:spPr>
          <a:xfrm>
            <a:off x="1144588" y="685800"/>
            <a:ext cx="4570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6" name="Google Shape;576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5" name="Google Shape;58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2017 1.2</a:t>
            </a:r>
            <a:endParaRPr/>
          </a:p>
        </p:txBody>
      </p:sp>
      <p:sp>
        <p:nvSpPr>
          <p:cNvPr id="586" name="Google Shape;586;p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4" name="Google Shape;594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7" name="Google Shape;607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0" name="Google Shape;620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" name="Google Shape;105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2018 w1.2</a:t>
            </a:r>
            <a:endParaRPr/>
          </a:p>
        </p:txBody>
      </p:sp>
      <p:sp>
        <p:nvSpPr>
          <p:cNvPr id="628" name="Google Shape;628;p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5" name="Google Shape;635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1" name="Google Shape;641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2" name="Google Shape;652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3" name="Google Shape;663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Do not forget to tell the joke "I used to do this when I was young" when talking about point (1) :D</a:t>
            </a:r>
            <a:endParaRPr/>
          </a:p>
        </p:txBody>
      </p:sp>
      <p:sp>
        <p:nvSpPr>
          <p:cNvPr id="664" name="Google Shape;664;p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5" name="Google Shape;675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6" name="Google Shape;686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7" name="Google Shape;697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9" name="Google Shape;709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Leave comments in forums (accessible pages) that contain links to supporting pages</a:t>
            </a:r>
            <a:endParaRPr/>
          </a:p>
        </p:txBody>
      </p:sp>
      <p:sp>
        <p:nvSpPr>
          <p:cNvPr id="710" name="Google Shape;710;p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2" name="Google Shape;722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" name="Google Shape;121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2" name="Google Shape;12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9" name="Google Shape;729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6" name="Google Shape;736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6" name="Google Shape;746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3" name="Google Shape;753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0" name="Google Shape;760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1" name="Google Shape;791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2" name="Google Shape;822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4" name="Google Shape;834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2" name="Google Shape;842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9" name="Google Shape;849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" name="Google Shape;130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0" name="Google Shape;880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2" name="Google Shape;892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E’s authority = C’s hub</a:t>
            </a:r>
            <a:endParaRPr/>
          </a:p>
        </p:txBody>
      </p:sp>
      <p:sp>
        <p:nvSpPr>
          <p:cNvPr id="893" name="Google Shape;893;p6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6" name="Google Shape;906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1" name="Google Shape;921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6" name="Google Shape;936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5" name="Google Shape;945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2" name="Google Shape;182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3" name="Google Shape;18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2" name="Google Shape;21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13" name="Google Shape;21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6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6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6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76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7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7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7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7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77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7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7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7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6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6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6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6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7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7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7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7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7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7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7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7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7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7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7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6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6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6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6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9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Relationship Id="rId6" Type="http://schemas.openxmlformats.org/officeDocument/2006/relationships/image" Target="../media/image31.png"/><Relationship Id="rId7" Type="http://schemas.openxmlformats.org/officeDocument/2006/relationships/image" Target="../media/image25.png"/><Relationship Id="rId8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image" Target="../media/image30.png"/><Relationship Id="rId5" Type="http://schemas.openxmlformats.org/officeDocument/2006/relationships/image" Target="../media/image35.png"/><Relationship Id="rId6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Relationship Id="rId4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image" Target="../media/image47.png"/><Relationship Id="rId6" Type="http://schemas.openxmlformats.org/officeDocument/2006/relationships/image" Target="../media/image45.png"/><Relationship Id="rId7" Type="http://schemas.openxmlformats.org/officeDocument/2006/relationships/image" Target="../media/image4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1.png"/><Relationship Id="rId4" Type="http://schemas.openxmlformats.org/officeDocument/2006/relationships/image" Target="../media/image46.png"/><Relationship Id="rId5" Type="http://schemas.openxmlformats.org/officeDocument/2006/relationships/image" Target="../media/image4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8.png"/><Relationship Id="rId4" Type="http://schemas.openxmlformats.org/officeDocument/2006/relationships/image" Target="../media/image50.png"/><Relationship Id="rId5" Type="http://schemas.openxmlformats.org/officeDocument/2006/relationships/image" Target="../media/image5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0.png"/><Relationship Id="rId4" Type="http://schemas.openxmlformats.org/officeDocument/2006/relationships/image" Target="../media/image63.png"/><Relationship Id="rId5" Type="http://schemas.openxmlformats.org/officeDocument/2006/relationships/image" Target="../media/image6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5.png"/><Relationship Id="rId4" Type="http://schemas.openxmlformats.org/officeDocument/2006/relationships/image" Target="../media/image60.png"/><Relationship Id="rId5" Type="http://schemas.openxmlformats.org/officeDocument/2006/relationships/image" Target="../media/image6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8.png"/><Relationship Id="rId4" Type="http://schemas.openxmlformats.org/officeDocument/2006/relationships/image" Target="../media/image60.png"/><Relationship Id="rId5" Type="http://schemas.openxmlformats.org/officeDocument/2006/relationships/image" Target="../media/image6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0.png"/><Relationship Id="rId4" Type="http://schemas.openxmlformats.org/officeDocument/2006/relationships/image" Target="../media/image6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Link Analysis (Part II)</a:t>
            </a:r>
            <a:endParaRPr/>
          </a:p>
        </p:txBody>
      </p:sp>
      <p:sp>
        <p:nvSpPr>
          <p:cNvPr id="89" name="Google Shape;89;p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 sz="2400">
                <a:solidFill>
                  <a:schemeClr val="dk1"/>
                </a:solidFill>
              </a:rPr>
              <a:t>Prof. Wei-Min Shen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 sz="2400">
                <a:solidFill>
                  <a:schemeClr val="dk1"/>
                </a:solidFill>
              </a:rPr>
              <a:t>University of Southern California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 sz="2400"/>
          </a:p>
          <a:p>
            <a:pPr indent="0" lvl="0" marL="0" rtl="0" algn="ctr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 sz="2400"/>
              <a:t>With slide contributions from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 sz="2400"/>
              <a:t>J. Leskovec, Anand Rajaraman, Jeffrey D. Ullman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Matrix Formulation</a:t>
            </a:r>
            <a:endParaRPr/>
          </a:p>
        </p:txBody>
      </p:sp>
      <p:sp>
        <p:nvSpPr>
          <p:cNvPr id="264" name="Google Shape;264;p10"/>
          <p:cNvSpPr txBox="1"/>
          <p:nvPr>
            <p:ph idx="1" type="body"/>
          </p:nvPr>
        </p:nvSpPr>
        <p:spPr>
          <a:xfrm>
            <a:off x="457200" y="1600201"/>
            <a:ext cx="8229600" cy="4306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Suppose there are N pages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Consider a page j, with set of outlinks O(j)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We have M</a:t>
            </a:r>
            <a:r>
              <a:rPr baseline="-25000" lang="en-US"/>
              <a:t>ij</a:t>
            </a:r>
            <a:r>
              <a:rPr lang="en-US"/>
              <a:t> = 1/|O(j)| when j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-&gt;</a:t>
            </a:r>
            <a:r>
              <a:rPr lang="en-US"/>
              <a:t>i and M</a:t>
            </a:r>
            <a:r>
              <a:rPr baseline="-25000" lang="en-US"/>
              <a:t>ij</a:t>
            </a:r>
            <a:r>
              <a:rPr lang="en-US"/>
              <a:t> = 0 otherwise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random teleport is equivalent to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adding a </a:t>
            </a:r>
            <a:r>
              <a:rPr lang="en-US">
                <a:solidFill>
                  <a:schemeClr val="accent2"/>
                </a:solidFill>
              </a:rPr>
              <a:t>teleport link</a:t>
            </a:r>
            <a:r>
              <a:rPr lang="en-US"/>
              <a:t> from j to </a:t>
            </a:r>
            <a:r>
              <a:rPr lang="en-US" u="sng"/>
              <a:t>every other page </a:t>
            </a:r>
            <a:r>
              <a:rPr lang="en-US"/>
              <a:t>with probability (1-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β</a:t>
            </a:r>
            <a:r>
              <a:rPr lang="en-US"/>
              <a:t>)/N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reducing the probability of following each outlink from 1/|O(j)| to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β</a:t>
            </a:r>
            <a:r>
              <a:rPr lang="en-US"/>
              <a:t>/|O(j)|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Equivalent: tax each page a fraction (1-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β</a:t>
            </a:r>
            <a:r>
              <a:rPr lang="en-US"/>
              <a:t>) of its score and redistribute evenly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In some sense, “taxation” enables “teleporting”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But not the other way around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Taxation</a:t>
            </a:r>
            <a:endParaRPr/>
          </a:p>
        </p:txBody>
      </p:sp>
      <p:sp>
        <p:nvSpPr>
          <p:cNvPr id="270" name="Google Shape;270;p11"/>
          <p:cNvSpPr txBox="1"/>
          <p:nvPr>
            <p:ph idx="1" type="body"/>
          </p:nvPr>
        </p:nvSpPr>
        <p:spPr>
          <a:xfrm>
            <a:off x="656897" y="150560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Deal with spider traps and dead ends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By allowing surfer to </a:t>
            </a:r>
            <a:r>
              <a:rPr lang="en-US">
                <a:solidFill>
                  <a:srgbClr val="FF0000"/>
                </a:solidFill>
              </a:rPr>
              <a:t>jump to a random page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This jumping is also called “teleporting”</a:t>
            </a:r>
            <a:endParaRPr/>
          </a:p>
          <a:p>
            <a:pPr indent="-134619" lvl="1" marL="74295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70180" lvl="0" marL="34290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70180" lvl="0" marL="34290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>
                <a:latin typeface="Noto Sans Symbols"/>
                <a:ea typeface="Noto Sans Symbols"/>
                <a:cs typeface="Noto Sans Symbols"/>
                <a:sym typeface="Noto Sans Symbols"/>
              </a:rPr>
              <a:t>β</a:t>
            </a:r>
            <a:r>
              <a:rPr lang="en-US"/>
              <a:t>, damping factor, e.g., set to 80%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b="1" i="1" lang="en-US"/>
              <a:t>e</a:t>
            </a:r>
            <a:r>
              <a:rPr lang="en-US"/>
              <a:t>, an n-dimensional vector with all 1’s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n, # of nodes in the graph</a:t>
            </a:r>
            <a:endParaRPr/>
          </a:p>
          <a:p>
            <a:pPr indent="-134619" lvl="1" marL="74295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-US">
                <a:solidFill>
                  <a:srgbClr val="FF0000"/>
                </a:solidFill>
              </a:rPr>
              <a:t>This in effect makes graph “strongly-connected”</a:t>
            </a:r>
            <a:endParaRPr/>
          </a:p>
        </p:txBody>
      </p:sp>
      <p:sp>
        <p:nvSpPr>
          <p:cNvPr id="271" name="Google Shape;271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2" name="Google Shape;272;p11"/>
          <p:cNvSpPr txBox="1"/>
          <p:nvPr/>
        </p:nvSpPr>
        <p:spPr>
          <a:xfrm>
            <a:off x="2353144" y="2791685"/>
            <a:ext cx="1270220" cy="46166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Tax: 20%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1"/>
          <p:cNvSpPr txBox="1"/>
          <p:nvPr/>
        </p:nvSpPr>
        <p:spPr>
          <a:xfrm>
            <a:off x="6252529" y="2967335"/>
            <a:ext cx="2544223" cy="46166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Distribute it evenly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7115" y="3308534"/>
            <a:ext cx="4635500" cy="5720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5" name="Google Shape;275;p11"/>
          <p:cNvCxnSpPr/>
          <p:nvPr/>
        </p:nvCxnSpPr>
        <p:spPr>
          <a:xfrm rot="10800000">
            <a:off x="3592506" y="3043533"/>
            <a:ext cx="697748" cy="385467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6" name="Google Shape;276;p11"/>
          <p:cNvCxnSpPr/>
          <p:nvPr/>
        </p:nvCxnSpPr>
        <p:spPr>
          <a:xfrm flipH="1" rot="10800000">
            <a:off x="5202621" y="3198167"/>
            <a:ext cx="1049908" cy="154634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Taxation on Spider Trap</a:t>
            </a:r>
            <a:endParaRPr/>
          </a:p>
        </p:txBody>
      </p:sp>
      <p:sp>
        <p:nvSpPr>
          <p:cNvPr id="283" name="Google Shape;283;p12"/>
          <p:cNvSpPr txBox="1"/>
          <p:nvPr>
            <p:ph idx="1" type="body"/>
          </p:nvPr>
        </p:nvSpPr>
        <p:spPr>
          <a:xfrm>
            <a:off x="461617" y="1417638"/>
            <a:ext cx="8229600" cy="45259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702" r="0" t="-161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284" name="Google Shape;284;p12"/>
          <p:cNvSpPr txBox="1"/>
          <p:nvPr>
            <p:ph idx="12" type="sldNum"/>
          </p:nvPr>
        </p:nvSpPr>
        <p:spPr>
          <a:xfrm>
            <a:off x="6557617" y="617378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5" name="Google Shape;28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9642" y="1296510"/>
            <a:ext cx="3232576" cy="2999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9217" y="2102961"/>
            <a:ext cx="3723685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2"/>
          <p:cNvSpPr txBox="1"/>
          <p:nvPr/>
        </p:nvSpPr>
        <p:spPr>
          <a:xfrm>
            <a:off x="825085" y="6123548"/>
            <a:ext cx="578151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C=0.8*1/4=1/5; A, D = 1/6; total=11/30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 and D:.8*1/4*(1/3+1/2)=1/6; C:.8*1/4=1/5)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8" name="Google Shape;288;p12"/>
          <p:cNvCxnSpPr/>
          <p:nvPr/>
        </p:nvCxnSpPr>
        <p:spPr>
          <a:xfrm>
            <a:off x="3509617" y="5303838"/>
            <a:ext cx="376583" cy="81971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9" name="Google Shape;289;p12"/>
          <p:cNvCxnSpPr/>
          <p:nvPr/>
        </p:nvCxnSpPr>
        <p:spPr>
          <a:xfrm rot="10800000">
            <a:off x="6096000" y="5410200"/>
            <a:ext cx="1447801" cy="763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90" name="Google Shape;290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96337" y="1718802"/>
            <a:ext cx="1744904" cy="1882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910" y="3837432"/>
            <a:ext cx="8781942" cy="23854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2" name="Google Shape;292;p12"/>
          <p:cNvCxnSpPr/>
          <p:nvPr/>
        </p:nvCxnSpPr>
        <p:spPr>
          <a:xfrm flipH="1" rot="10800000">
            <a:off x="5027232" y="5303838"/>
            <a:ext cx="629716" cy="983427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3"/>
          <p:cNvSpPr txBox="1"/>
          <p:nvPr>
            <p:ph idx="1" type="body"/>
          </p:nvPr>
        </p:nvSpPr>
        <p:spPr>
          <a:xfrm>
            <a:off x="457200" y="228600"/>
            <a:ext cx="8229600" cy="58975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702" r="0" t="-123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299" name="Google Shape;299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0" name="Google Shape;30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2174" y="2647179"/>
            <a:ext cx="8117326" cy="1528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990215"/>
            <a:ext cx="3723685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11474" y="254000"/>
            <a:ext cx="2732526" cy="253551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3"/>
          <p:cNvSpPr/>
          <p:nvPr/>
        </p:nvSpPr>
        <p:spPr>
          <a:xfrm>
            <a:off x="1371600" y="1752215"/>
            <a:ext cx="2590800" cy="304800"/>
          </a:xfrm>
          <a:prstGeom prst="rect">
            <a:avLst/>
          </a:prstGeom>
          <a:noFill/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3"/>
          <p:cNvSpPr txBox="1"/>
          <p:nvPr/>
        </p:nvSpPr>
        <p:spPr>
          <a:xfrm>
            <a:off x="347785" y="4241687"/>
            <a:ext cx="768191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.8(1/3 * 15/148 </a:t>
            </a:r>
            <a:r>
              <a:rPr b="0" i="0" lang="en-US" sz="2400" u="none" cap="none" strike="noStrike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+ 95/148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+1/2 * 19/148) + .2 * 1/4 = </a:t>
            </a:r>
            <a:r>
              <a:rPr b="0" i="0" lang="en-US" sz="2400" u="none" cap="none" strike="noStrike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95/148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.8(1/3 * 15/148 + 1/2 * 19/148) + .2 * 1/4 = .2 * 95/148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3"/>
          <p:cNvSpPr txBox="1"/>
          <p:nvPr/>
        </p:nvSpPr>
        <p:spPr>
          <a:xfrm>
            <a:off x="347785" y="5397071"/>
            <a:ext cx="829175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80% of contribution from A and D + 20% of contribution from teleport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= 20 % of C’s rank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" name="Google Shape;306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30085" y="952115"/>
            <a:ext cx="2524715" cy="1460889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13"/>
          <p:cNvSpPr txBox="1"/>
          <p:nvPr/>
        </p:nvSpPr>
        <p:spPr>
          <a:xfrm>
            <a:off x="1734208" y="4035815"/>
            <a:ext cx="3177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3"/>
          <p:cNvSpPr txBox="1"/>
          <p:nvPr/>
        </p:nvSpPr>
        <p:spPr>
          <a:xfrm>
            <a:off x="4723094" y="4035815"/>
            <a:ext cx="3273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3"/>
          <p:cNvSpPr txBox="1"/>
          <p:nvPr/>
        </p:nvSpPr>
        <p:spPr>
          <a:xfrm>
            <a:off x="1759164" y="4933979"/>
            <a:ext cx="3177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3"/>
          <p:cNvSpPr txBox="1"/>
          <p:nvPr/>
        </p:nvSpPr>
        <p:spPr>
          <a:xfrm>
            <a:off x="3853551" y="4898621"/>
            <a:ext cx="3273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4"/>
          <p:cNvSpPr txBox="1"/>
          <p:nvPr>
            <p:ph idx="1" type="body"/>
          </p:nvPr>
        </p:nvSpPr>
        <p:spPr>
          <a:xfrm>
            <a:off x="457200" y="228600"/>
            <a:ext cx="8229600" cy="58975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702" r="0" t="-123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317" name="Google Shape;317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8" name="Google Shape;31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2521828"/>
            <a:ext cx="6961626" cy="1311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990215"/>
            <a:ext cx="3723685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82314" y="254000"/>
            <a:ext cx="2461685" cy="2284197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4"/>
          <p:cNvSpPr/>
          <p:nvPr/>
        </p:nvSpPr>
        <p:spPr>
          <a:xfrm>
            <a:off x="1371600" y="1752215"/>
            <a:ext cx="2590800" cy="304800"/>
          </a:xfrm>
          <a:prstGeom prst="rect">
            <a:avLst/>
          </a:prstGeom>
          <a:noFill/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22" name="Google Shape;322;p14"/>
          <p:cNvGraphicFramePr/>
          <p:nvPr/>
        </p:nvGraphicFramePr>
        <p:xfrm>
          <a:off x="178129" y="383292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{F5E45ACA-19F0-4FA0-8E9D-75A505A0711C}</a:tableStyleId>
              </a:tblPr>
              <a:tblGrid>
                <a:gridCol w="1042800"/>
                <a:gridCol w="1042800"/>
                <a:gridCol w="1024100"/>
                <a:gridCol w="1027875"/>
                <a:gridCol w="1082575"/>
                <a:gridCol w="935425"/>
                <a:gridCol w="1314600"/>
                <a:gridCol w="14957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A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C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D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.8(1/3 A)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.8(1/2 D)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.8C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.2 * 1/4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Next C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solidFill>
                      <a:schemeClr val="dk2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1/4 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1/15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1/10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1/20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25/60 (.4)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9/60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25/60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13/60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3/75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13/150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1/20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153/300 (.5)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15/148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95/148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19/148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4/148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19/370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76/148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1/20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95/148 (.64)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323" name="Google Shape;323;p14"/>
          <p:cNvSpPr txBox="1"/>
          <p:nvPr/>
        </p:nvSpPr>
        <p:spPr>
          <a:xfrm>
            <a:off x="6409142" y="5863396"/>
            <a:ext cx="108465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Fixed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(teleport)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14"/>
          <p:cNvSpPr txBox="1"/>
          <p:nvPr/>
        </p:nvSpPr>
        <p:spPr>
          <a:xfrm>
            <a:off x="7626135" y="5863396"/>
            <a:ext cx="1209690" cy="491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increasing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4"/>
          <p:cNvSpPr txBox="1"/>
          <p:nvPr/>
        </p:nvSpPr>
        <p:spPr>
          <a:xfrm>
            <a:off x="3110625" y="5876099"/>
            <a:ext cx="1278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decreasing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4"/>
          <p:cNvSpPr txBox="1"/>
          <p:nvPr/>
        </p:nvSpPr>
        <p:spPr>
          <a:xfrm>
            <a:off x="4244700" y="5876096"/>
            <a:ext cx="1278620" cy="491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decreasing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4"/>
          <p:cNvSpPr txBox="1"/>
          <p:nvPr/>
        </p:nvSpPr>
        <p:spPr>
          <a:xfrm>
            <a:off x="5351489" y="5876096"/>
            <a:ext cx="1209690" cy="491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increasing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80885" y="990215"/>
            <a:ext cx="2501430" cy="1447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 sz="1100"/>
              <a:t>‹#›</a:t>
            </a:fld>
            <a:endParaRPr sz="1100"/>
          </a:p>
        </p:txBody>
      </p:sp>
      <p:graphicFrame>
        <p:nvGraphicFramePr>
          <p:cNvPr id="335" name="Google Shape;335;p15"/>
          <p:cNvGraphicFramePr/>
          <p:nvPr/>
        </p:nvGraphicFramePr>
        <p:xfrm>
          <a:off x="89074" y="32766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{F5E45ACA-19F0-4FA0-8E9D-75A505A0711C}</a:tableStyleId>
              </a:tblPr>
              <a:tblGrid>
                <a:gridCol w="1042800"/>
                <a:gridCol w="1042800"/>
                <a:gridCol w="1024100"/>
                <a:gridCol w="1190950"/>
                <a:gridCol w="1190950"/>
                <a:gridCol w="914725"/>
                <a:gridCol w="1063850"/>
                <a:gridCol w="14957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C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D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.8(1/3 A)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.8(1/2 D)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.8C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.2 * 1/4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Next C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1/4 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1/15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1/10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1/20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25/60 (.4)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9/60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25/60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13/60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3/75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13/150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1/20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153/300 (.5)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15/148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95/148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19/148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4/148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19/370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76/148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1/20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95/148 (.64)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336" name="Google Shape;336;p15"/>
          <p:cNvSpPr txBox="1"/>
          <p:nvPr/>
        </p:nvSpPr>
        <p:spPr>
          <a:xfrm>
            <a:off x="6873076" y="5309632"/>
            <a:ext cx="6724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fixed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5"/>
          <p:cNvSpPr txBox="1"/>
          <p:nvPr/>
        </p:nvSpPr>
        <p:spPr>
          <a:xfrm>
            <a:off x="7732722" y="5309632"/>
            <a:ext cx="12096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increasing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5"/>
          <p:cNvSpPr txBox="1"/>
          <p:nvPr/>
        </p:nvSpPr>
        <p:spPr>
          <a:xfrm>
            <a:off x="3311811" y="5322332"/>
            <a:ext cx="12786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decreasing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5"/>
          <p:cNvSpPr txBox="1"/>
          <p:nvPr/>
        </p:nvSpPr>
        <p:spPr>
          <a:xfrm>
            <a:off x="4487917" y="5322332"/>
            <a:ext cx="12786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decreasing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5"/>
          <p:cNvSpPr txBox="1"/>
          <p:nvPr/>
        </p:nvSpPr>
        <p:spPr>
          <a:xfrm>
            <a:off x="5647256" y="5322332"/>
            <a:ext cx="12096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increasing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Problem: Dead Ends</a:t>
            </a:r>
            <a:endParaRPr/>
          </a:p>
        </p:txBody>
      </p:sp>
      <p:sp>
        <p:nvSpPr>
          <p:cNvPr id="346" name="Google Shape;346;p16"/>
          <p:cNvSpPr txBox="1"/>
          <p:nvPr>
            <p:ph idx="1" type="body"/>
          </p:nvPr>
        </p:nvSpPr>
        <p:spPr>
          <a:xfrm>
            <a:off x="1496961" y="4743450"/>
            <a:ext cx="2734800" cy="1181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-69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347" name="Google Shape;347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8" name="Google Shape;348;p16"/>
          <p:cNvSpPr/>
          <p:nvPr/>
        </p:nvSpPr>
        <p:spPr>
          <a:xfrm>
            <a:off x="774700" y="4762500"/>
            <a:ext cx="457200" cy="1143000"/>
          </a:xfrm>
          <a:prstGeom prst="bracketPair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9" name="Google Shape;349;p16"/>
          <p:cNvGrpSpPr/>
          <p:nvPr/>
        </p:nvGrpSpPr>
        <p:grpSpPr>
          <a:xfrm>
            <a:off x="4884382" y="1434832"/>
            <a:ext cx="1748218" cy="1371600"/>
            <a:chOff x="5715000" y="1828800"/>
            <a:chExt cx="1752600" cy="1371600"/>
          </a:xfrm>
        </p:grpSpPr>
        <p:cxnSp>
          <p:nvCxnSpPr>
            <p:cNvPr id="350" name="Google Shape;350;p16"/>
            <p:cNvCxnSpPr/>
            <p:nvPr/>
          </p:nvCxnSpPr>
          <p:spPr>
            <a:xfrm flipH="1" rot="10800000">
              <a:off x="5804720" y="2254605"/>
              <a:ext cx="304800" cy="51491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351" name="Google Shape;351;p16"/>
            <p:cNvCxnSpPr/>
            <p:nvPr/>
          </p:nvCxnSpPr>
          <p:spPr>
            <a:xfrm flipH="1">
              <a:off x="6057900" y="2194492"/>
              <a:ext cx="304800" cy="51491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352" name="Google Shape;352;p16"/>
            <p:cNvCxnSpPr/>
            <p:nvPr/>
          </p:nvCxnSpPr>
          <p:spPr>
            <a:xfrm>
              <a:off x="6037509" y="2894828"/>
              <a:ext cx="972110" cy="76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353" name="Google Shape;353;p16"/>
            <p:cNvCxnSpPr>
              <a:stCxn id="354" idx="6"/>
              <a:endCxn id="354" idx="0"/>
            </p:cNvCxnSpPr>
            <p:nvPr/>
          </p:nvCxnSpPr>
          <p:spPr>
            <a:xfrm rot="10800000">
              <a:off x="6248400" y="1828800"/>
              <a:ext cx="228600" cy="228600"/>
            </a:xfrm>
            <a:prstGeom prst="curvedConnector4">
              <a:avLst>
                <a:gd fmla="val -104428" name="adj1"/>
                <a:gd fmla="val 204167" name="adj2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354" name="Google Shape;354;p16"/>
            <p:cNvSpPr/>
            <p:nvPr/>
          </p:nvSpPr>
          <p:spPr>
            <a:xfrm>
              <a:off x="6019800" y="18288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5715000" y="26670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6"/>
            <p:cNvSpPr/>
            <p:nvPr/>
          </p:nvSpPr>
          <p:spPr>
            <a:xfrm>
              <a:off x="7010400" y="27432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357" name="Google Shape;357;p16"/>
          <p:cNvGraphicFramePr/>
          <p:nvPr/>
        </p:nvGraphicFramePr>
        <p:xfrm>
          <a:off x="6632961" y="130430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{AD950639-BCDD-4644-92E7-85BC263BA12E}</a:tableStyleId>
              </a:tblPr>
              <a:tblGrid>
                <a:gridCol w="609600"/>
                <a:gridCol w="609600"/>
                <a:gridCol w="609600"/>
                <a:gridCol w="609600"/>
              </a:tblGrid>
              <a:tr h="1524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½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½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½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½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C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58" name="Google Shape;358;p16"/>
          <p:cNvSpPr/>
          <p:nvPr/>
        </p:nvSpPr>
        <p:spPr>
          <a:xfrm>
            <a:off x="6553200" y="3052227"/>
            <a:ext cx="2514600" cy="1138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1" baseline="-25000" i="0" lang="en-US" sz="20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1" i="0" lang="en-US" sz="20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= r</a:t>
            </a:r>
            <a:r>
              <a:rPr b="1" baseline="-25000" i="0" lang="en-US" sz="20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</a:t>
            </a:r>
            <a:r>
              <a:rPr b="1" i="0" lang="en-US" sz="20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 + r</a:t>
            </a:r>
            <a:r>
              <a:rPr b="1" baseline="-25000" i="0" lang="en-US" sz="20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i="0" lang="en-US" sz="20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/2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C00CC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1" baseline="-25000" i="0" lang="en-US" sz="20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i="0" lang="en-US" sz="20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= r</a:t>
            </a:r>
            <a:r>
              <a:rPr b="1" baseline="-25000" i="0" lang="en-US" sz="20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</a:t>
            </a:r>
            <a:r>
              <a:rPr b="1" i="0" lang="en-US" sz="20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</a:t>
            </a:r>
            <a:endParaRPr b="1" baseline="-25000" i="0" sz="2000" u="none" cap="none" strike="noStrike">
              <a:solidFill>
                <a:srgbClr val="008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C00CC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1" baseline="-25000" i="0" lang="en-US" sz="20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1" i="0" lang="en-US" sz="20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r</a:t>
            </a:r>
            <a:r>
              <a:rPr b="1" baseline="-25000" i="0" lang="en-US" sz="20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i="0" lang="en-US" sz="20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/2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16"/>
          <p:cNvSpPr/>
          <p:nvPr/>
        </p:nvSpPr>
        <p:spPr>
          <a:xfrm>
            <a:off x="304800" y="5943600"/>
            <a:ext cx="86868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Here the PageRank “leaks” out since the matrix is not column stochastic (not all columns total to 1)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16"/>
          <p:cNvSpPr txBox="1"/>
          <p:nvPr/>
        </p:nvSpPr>
        <p:spPr>
          <a:xfrm>
            <a:off x="523375" y="2152663"/>
            <a:ext cx="4361305" cy="181588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Pages with no outlinks are “dead ends” for the random surfer: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Nowhere to go on next step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16"/>
          <p:cNvSpPr/>
          <p:nvPr/>
        </p:nvSpPr>
        <p:spPr>
          <a:xfrm>
            <a:off x="2908300" y="4168598"/>
            <a:ext cx="154421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baseline="30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k+1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</a:t>
            </a:r>
            <a:r>
              <a:rPr b="0" baseline="30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7"/>
          <p:cNvSpPr txBox="1"/>
          <p:nvPr>
            <p:ph type="title"/>
          </p:nvPr>
        </p:nvSpPr>
        <p:spPr>
          <a:xfrm>
            <a:off x="6858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Solution 1 for Dead Ends: </a:t>
            </a:r>
            <a:br>
              <a:rPr lang="en-US"/>
            </a:br>
            <a:r>
              <a:rPr lang="en-US"/>
              <a:t>Always Teleport!</a:t>
            </a:r>
            <a:endParaRPr/>
          </a:p>
        </p:txBody>
      </p:sp>
      <p:sp>
        <p:nvSpPr>
          <p:cNvPr id="367" name="Google Shape;367;p17"/>
          <p:cNvSpPr txBox="1"/>
          <p:nvPr>
            <p:ph idx="1" type="body"/>
          </p:nvPr>
        </p:nvSpPr>
        <p:spPr>
          <a:xfrm>
            <a:off x="457200" y="1521690"/>
            <a:ext cx="8470900" cy="18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0093"/>
              </a:buClr>
              <a:buSzPts val="3200"/>
              <a:buChar char="•"/>
            </a:pPr>
            <a:r>
              <a:rPr b="1" lang="en-US">
                <a:solidFill>
                  <a:srgbClr val="D60093"/>
                </a:solidFill>
              </a:rPr>
              <a:t>Teleports: </a:t>
            </a:r>
            <a:r>
              <a:rPr b="1" lang="en-US"/>
              <a:t>Follow random teleport links with probability 1.0 from dead-ends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Adjust matrix accordingly</a:t>
            </a:r>
            <a:endParaRPr/>
          </a:p>
        </p:txBody>
      </p:sp>
      <p:sp>
        <p:nvSpPr>
          <p:cNvPr id="368" name="Google Shape;368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69" name="Google Shape;369;p17"/>
          <p:cNvGrpSpPr/>
          <p:nvPr/>
        </p:nvGrpSpPr>
        <p:grpSpPr>
          <a:xfrm>
            <a:off x="1676647" y="3479490"/>
            <a:ext cx="1541762" cy="1213043"/>
            <a:chOff x="5715000" y="1828800"/>
            <a:chExt cx="1752600" cy="1371600"/>
          </a:xfrm>
        </p:grpSpPr>
        <p:cxnSp>
          <p:nvCxnSpPr>
            <p:cNvPr id="370" name="Google Shape;370;p17"/>
            <p:cNvCxnSpPr/>
            <p:nvPr/>
          </p:nvCxnSpPr>
          <p:spPr>
            <a:xfrm flipH="1" rot="10800000">
              <a:off x="5804720" y="2254605"/>
              <a:ext cx="304800" cy="51491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371" name="Google Shape;371;p17"/>
            <p:cNvCxnSpPr/>
            <p:nvPr/>
          </p:nvCxnSpPr>
          <p:spPr>
            <a:xfrm flipH="1">
              <a:off x="6057900" y="2194492"/>
              <a:ext cx="304800" cy="51491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372" name="Google Shape;372;p17"/>
            <p:cNvCxnSpPr/>
            <p:nvPr/>
          </p:nvCxnSpPr>
          <p:spPr>
            <a:xfrm>
              <a:off x="6037509" y="2894828"/>
              <a:ext cx="972110" cy="76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373" name="Google Shape;373;p17"/>
            <p:cNvCxnSpPr>
              <a:stCxn id="374" idx="6"/>
              <a:endCxn id="374" idx="0"/>
            </p:cNvCxnSpPr>
            <p:nvPr/>
          </p:nvCxnSpPr>
          <p:spPr>
            <a:xfrm rot="10800000">
              <a:off x="6248400" y="1828800"/>
              <a:ext cx="228600" cy="228600"/>
            </a:xfrm>
            <a:prstGeom prst="curvedConnector4">
              <a:avLst>
                <a:gd fmla="val -118412" name="adj1"/>
                <a:gd fmla="val 217782" name="adj2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374" name="Google Shape;374;p17"/>
            <p:cNvSpPr/>
            <p:nvPr/>
          </p:nvSpPr>
          <p:spPr>
            <a:xfrm>
              <a:off x="6019800" y="18288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7"/>
            <p:cNvSpPr/>
            <p:nvPr/>
          </p:nvSpPr>
          <p:spPr>
            <a:xfrm>
              <a:off x="5715000" y="26670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7"/>
            <p:cNvSpPr/>
            <p:nvPr/>
          </p:nvSpPr>
          <p:spPr>
            <a:xfrm>
              <a:off x="7010400" y="27432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7" name="Google Shape;377;p17"/>
          <p:cNvSpPr/>
          <p:nvPr/>
        </p:nvSpPr>
        <p:spPr>
          <a:xfrm>
            <a:off x="3810000" y="3464790"/>
            <a:ext cx="1373906" cy="869914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17"/>
          <p:cNvSpPr/>
          <p:nvPr/>
        </p:nvSpPr>
        <p:spPr>
          <a:xfrm rot="5086867">
            <a:off x="6853145" y="3052267"/>
            <a:ext cx="1241610" cy="973157"/>
          </a:xfrm>
          <a:custGeom>
            <a:rect b="b" l="l" r="r" t="t"/>
            <a:pathLst>
              <a:path extrusionOk="0" h="360219" w="314036">
                <a:moveTo>
                  <a:pt x="314036" y="360219"/>
                </a:moveTo>
                <a:cubicBezTo>
                  <a:pt x="224751" y="350212"/>
                  <a:pt x="135467" y="340206"/>
                  <a:pt x="101600" y="295564"/>
                </a:cubicBezTo>
                <a:cubicBezTo>
                  <a:pt x="67733" y="250922"/>
                  <a:pt x="127769" y="141625"/>
                  <a:pt x="110836" y="92364"/>
                </a:cubicBezTo>
                <a:cubicBezTo>
                  <a:pt x="93903" y="43103"/>
                  <a:pt x="46951" y="21551"/>
                  <a:pt x="0" y="0"/>
                </a:cubicBezTo>
              </a:path>
            </a:pathLst>
          </a:custGeom>
          <a:noFill/>
          <a:ln cap="flat" cmpd="sng" w="38100">
            <a:solidFill>
              <a:srgbClr val="008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9" name="Google Shape;379;p17"/>
          <p:cNvGrpSpPr/>
          <p:nvPr/>
        </p:nvGrpSpPr>
        <p:grpSpPr>
          <a:xfrm>
            <a:off x="5486400" y="3501674"/>
            <a:ext cx="1752600" cy="1146658"/>
            <a:chOff x="5715000" y="1828800"/>
            <a:chExt cx="1752600" cy="1371600"/>
          </a:xfrm>
        </p:grpSpPr>
        <p:cxnSp>
          <p:nvCxnSpPr>
            <p:cNvPr id="380" name="Google Shape;380;p17"/>
            <p:cNvCxnSpPr/>
            <p:nvPr/>
          </p:nvCxnSpPr>
          <p:spPr>
            <a:xfrm flipH="1" rot="10800000">
              <a:off x="5804720" y="2254605"/>
              <a:ext cx="304800" cy="51491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381" name="Google Shape;381;p17"/>
            <p:cNvCxnSpPr/>
            <p:nvPr/>
          </p:nvCxnSpPr>
          <p:spPr>
            <a:xfrm flipH="1">
              <a:off x="6057900" y="2194492"/>
              <a:ext cx="304800" cy="51491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382" name="Google Shape;382;p17"/>
            <p:cNvCxnSpPr/>
            <p:nvPr/>
          </p:nvCxnSpPr>
          <p:spPr>
            <a:xfrm>
              <a:off x="6037509" y="2894828"/>
              <a:ext cx="972110" cy="76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383" name="Google Shape;383;p17"/>
            <p:cNvCxnSpPr>
              <a:stCxn id="384" idx="6"/>
              <a:endCxn id="384" idx="0"/>
            </p:cNvCxnSpPr>
            <p:nvPr/>
          </p:nvCxnSpPr>
          <p:spPr>
            <a:xfrm rot="10800000">
              <a:off x="6248400" y="1828800"/>
              <a:ext cx="228600" cy="228600"/>
            </a:xfrm>
            <a:prstGeom prst="curvedConnector4">
              <a:avLst>
                <a:gd fmla="val -104167" name="adj1"/>
                <a:gd fmla="val 224601" name="adj2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384" name="Google Shape;384;p17"/>
            <p:cNvSpPr/>
            <p:nvPr/>
          </p:nvSpPr>
          <p:spPr>
            <a:xfrm>
              <a:off x="6019800" y="18288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7"/>
            <p:cNvSpPr/>
            <p:nvPr/>
          </p:nvSpPr>
          <p:spPr>
            <a:xfrm>
              <a:off x="5715000" y="26670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7"/>
            <p:cNvSpPr/>
            <p:nvPr/>
          </p:nvSpPr>
          <p:spPr>
            <a:xfrm>
              <a:off x="7010400" y="27432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387" name="Google Shape;387;p17"/>
          <p:cNvGraphicFramePr/>
          <p:nvPr/>
        </p:nvGraphicFramePr>
        <p:xfrm>
          <a:off x="1066800" y="48768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{AD950639-BCDD-4644-92E7-85BC263BA12E}</a:tableStyleId>
              </a:tblPr>
              <a:tblGrid>
                <a:gridCol w="666750"/>
                <a:gridCol w="666750"/>
                <a:gridCol w="666750"/>
                <a:gridCol w="666750"/>
              </a:tblGrid>
              <a:tr h="4034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</a:t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</a:t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½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½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½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½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88" name="Google Shape;388;p17"/>
          <p:cNvGraphicFramePr/>
          <p:nvPr/>
        </p:nvGraphicFramePr>
        <p:xfrm>
          <a:off x="4953000" y="48768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{AD950639-BCDD-4644-92E7-85BC263BA12E}</a:tableStyleId>
              </a:tblPr>
              <a:tblGrid>
                <a:gridCol w="666750"/>
                <a:gridCol w="666750"/>
                <a:gridCol w="666750"/>
                <a:gridCol w="666750"/>
              </a:tblGrid>
              <a:tr h="4572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</a:t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</a:t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½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½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1/3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½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1/3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½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1/3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8"/>
          <p:cNvSpPr txBox="1"/>
          <p:nvPr>
            <p:ph type="title"/>
          </p:nvPr>
        </p:nvSpPr>
        <p:spPr>
          <a:xfrm>
            <a:off x="320253" y="213582"/>
            <a:ext cx="85034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Solution 2 for Dead Ends: Taxation</a:t>
            </a:r>
            <a:endParaRPr/>
          </a:p>
        </p:txBody>
      </p:sp>
      <p:sp>
        <p:nvSpPr>
          <p:cNvPr id="394" name="Google Shape;394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702" r="0" t="-161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395" name="Google Shape;395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6" name="Google Shape;39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8800" y="1370013"/>
            <a:ext cx="2870171" cy="2786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00" y="2353036"/>
            <a:ext cx="39624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200" y="4156076"/>
            <a:ext cx="7882138" cy="2468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Taxation on Dead End (and others)</a:t>
            </a:r>
            <a:endParaRPr/>
          </a:p>
        </p:txBody>
      </p:sp>
      <p:sp>
        <p:nvSpPr>
          <p:cNvPr id="405" name="Google Shape;405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702" r="0" t="-161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406" name="Google Shape;406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/>
              <a:t>‹#›</a:t>
            </a:fld>
            <a:endParaRPr sz="1200"/>
          </a:p>
        </p:txBody>
      </p:sp>
      <p:pic>
        <p:nvPicPr>
          <p:cNvPr id="407" name="Google Shape;40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6120" y="1219200"/>
            <a:ext cx="2870171" cy="2786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6942" y="2361724"/>
            <a:ext cx="3962400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19"/>
          <p:cNvSpPr txBox="1"/>
          <p:nvPr/>
        </p:nvSpPr>
        <p:spPr>
          <a:xfrm>
            <a:off x="7620000" y="3919184"/>
            <a:ext cx="149085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Total: 48/60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19"/>
          <p:cNvSpPr/>
          <p:nvPr/>
        </p:nvSpPr>
        <p:spPr>
          <a:xfrm>
            <a:off x="8059721" y="4369736"/>
            <a:ext cx="352368" cy="1215141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1" name="Google Shape;411;p19"/>
          <p:cNvCxnSpPr/>
          <p:nvPr/>
        </p:nvCxnSpPr>
        <p:spPr>
          <a:xfrm flipH="1" rot="10800000">
            <a:off x="8444345" y="4331099"/>
            <a:ext cx="304800" cy="607571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412" name="Google Shape;412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1860" y="3847068"/>
            <a:ext cx="7555200" cy="214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58472" y="2101410"/>
            <a:ext cx="1808510" cy="1722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45656" y="4305300"/>
            <a:ext cx="966792" cy="1279577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19"/>
          <p:cNvSpPr txBox="1"/>
          <p:nvPr/>
        </p:nvSpPr>
        <p:spPr>
          <a:xfrm>
            <a:off x="4891894" y="1791620"/>
            <a:ext cx="111896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Total = 1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19"/>
          <p:cNvSpPr txBox="1"/>
          <p:nvPr/>
        </p:nvSpPr>
        <p:spPr>
          <a:xfrm>
            <a:off x="2636605" y="5882927"/>
            <a:ext cx="541750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Loss: 8/10 * 1/4 + 2/10 *1       – 2/10 *1     = 1/5 = 12/60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19"/>
          <p:cNvSpPr/>
          <p:nvPr/>
        </p:nvSpPr>
        <p:spPr>
          <a:xfrm rot="-5400000">
            <a:off x="3411837" y="5761134"/>
            <a:ext cx="187732" cy="1269934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19"/>
          <p:cNvSpPr txBox="1"/>
          <p:nvPr/>
        </p:nvSpPr>
        <p:spPr>
          <a:xfrm>
            <a:off x="2896448" y="6417944"/>
            <a:ext cx="109036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sink on 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19"/>
          <p:cNvSpPr/>
          <p:nvPr/>
        </p:nvSpPr>
        <p:spPr>
          <a:xfrm rot="-5400000">
            <a:off x="4779916" y="5944059"/>
            <a:ext cx="144046" cy="919177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19"/>
          <p:cNvSpPr txBox="1"/>
          <p:nvPr/>
        </p:nvSpPr>
        <p:spPr>
          <a:xfrm>
            <a:off x="4256124" y="6393522"/>
            <a:ext cx="112652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tax on all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19"/>
          <p:cNvSpPr/>
          <p:nvPr/>
        </p:nvSpPr>
        <p:spPr>
          <a:xfrm rot="-5400000">
            <a:off x="5950774" y="5958356"/>
            <a:ext cx="144046" cy="919177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19"/>
          <p:cNvSpPr txBox="1"/>
          <p:nvPr/>
        </p:nvSpPr>
        <p:spPr>
          <a:xfrm>
            <a:off x="5563208" y="6393522"/>
            <a:ext cx="181331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teleport (gain)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Calibri"/>
              <a:buNone/>
            </a:pPr>
            <a:r>
              <a:rPr b="1" lang="en-US">
                <a:solidFill>
                  <a:schemeClr val="accent2"/>
                </a:solidFill>
              </a:rPr>
              <a:t>OUTLINE</a:t>
            </a:r>
            <a:endParaRPr/>
          </a:p>
        </p:txBody>
      </p:sp>
      <p:sp>
        <p:nvSpPr>
          <p:cNvPr id="95" name="Google Shape;95;p2"/>
          <p:cNvSpPr txBox="1"/>
          <p:nvPr>
            <p:ph idx="1" type="body"/>
          </p:nvPr>
        </p:nvSpPr>
        <p:spPr>
          <a:xfrm>
            <a:off x="668418" y="1494901"/>
            <a:ext cx="8018382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Link Analysis (Part II)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Solving the flow model: </a:t>
            </a:r>
            <a:r>
              <a:rPr b="1" i="1" lang="en-US"/>
              <a:t>Mv</a:t>
            </a:r>
            <a:r>
              <a:rPr lang="en-US"/>
              <a:t> = </a:t>
            </a:r>
            <a:r>
              <a:rPr b="1" i="1" lang="en-US"/>
              <a:t>v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Power Iteration and Gaussian Elimination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Char char="•"/>
            </a:pPr>
            <a:r>
              <a:rPr lang="en-US">
                <a:solidFill>
                  <a:srgbClr val="FF0000"/>
                </a:solidFill>
              </a:rPr>
              <a:t>Dead-ends and spider traps (teleporting and taxation)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PageRank for Search Engines (MapReduce)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Topic-specific: (augment for general-popularity)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Trust-Rank: (fighting against link spams)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Hubs-and-Authorities: (multiple importances)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3" y="3561345"/>
            <a:ext cx="9144000" cy="215794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Taxation on Dead End (and others)</a:t>
            </a:r>
            <a:endParaRPr/>
          </a:p>
        </p:txBody>
      </p:sp>
      <p:sp>
        <p:nvSpPr>
          <p:cNvPr id="429" name="Google Shape;429;p2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-1850" r="0" t="-167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430" name="Google Shape;430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1" name="Google Shape;43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1502" y="2202760"/>
            <a:ext cx="39624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83231" y="1917700"/>
            <a:ext cx="3672639" cy="1707203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20"/>
          <p:cNvSpPr txBox="1"/>
          <p:nvPr/>
        </p:nvSpPr>
        <p:spPr>
          <a:xfrm>
            <a:off x="5444359" y="1542770"/>
            <a:ext cx="9740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Total =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20"/>
          <p:cNvSpPr txBox="1"/>
          <p:nvPr/>
        </p:nvSpPr>
        <p:spPr>
          <a:xfrm>
            <a:off x="7299435" y="1516680"/>
            <a:ext cx="18540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Total = 48/60=4/5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20"/>
          <p:cNvSpPr txBox="1"/>
          <p:nvPr/>
        </p:nvSpPr>
        <p:spPr>
          <a:xfrm>
            <a:off x="2173832" y="5370405"/>
            <a:ext cx="1295547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20"/>
          <p:cNvSpPr txBox="1"/>
          <p:nvPr/>
        </p:nvSpPr>
        <p:spPr>
          <a:xfrm>
            <a:off x="3616521" y="5330698"/>
            <a:ext cx="1401346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             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7" name="Google Shape;437;p20"/>
          <p:cNvGrpSpPr/>
          <p:nvPr/>
        </p:nvGrpSpPr>
        <p:grpSpPr>
          <a:xfrm>
            <a:off x="956438" y="5558999"/>
            <a:ext cx="8071948" cy="919589"/>
            <a:chOff x="1124603" y="6042474"/>
            <a:chExt cx="8071948" cy="919589"/>
          </a:xfrm>
        </p:grpSpPr>
        <p:grpSp>
          <p:nvGrpSpPr>
            <p:cNvPr id="438" name="Google Shape;438;p20"/>
            <p:cNvGrpSpPr/>
            <p:nvPr/>
          </p:nvGrpSpPr>
          <p:grpSpPr>
            <a:xfrm>
              <a:off x="1124603" y="6047727"/>
              <a:ext cx="8071948" cy="914336"/>
              <a:chOff x="357356" y="6059223"/>
              <a:chExt cx="8071948" cy="914336"/>
            </a:xfrm>
          </p:grpSpPr>
          <p:sp>
            <p:nvSpPr>
              <p:cNvPr id="439" name="Google Shape;439;p20"/>
              <p:cNvSpPr txBox="1"/>
              <p:nvPr/>
            </p:nvSpPr>
            <p:spPr>
              <a:xfrm>
                <a:off x="3455393" y="6059223"/>
                <a:ext cx="103252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tax on all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20"/>
              <p:cNvSpPr txBox="1"/>
              <p:nvPr/>
            </p:nvSpPr>
            <p:spPr>
              <a:xfrm>
                <a:off x="357356" y="6327228"/>
                <a:ext cx="807194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Net loss in this step: 0.8*13/60 + 0.2*48/60    – 0.2*1    = 13/75 + 4/25 – 1/5 = 2/15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Total loss (step 2 and 1):  2/15 + 1/5 = </a:t>
                </a:r>
                <a:r>
                  <a:rPr b="0" i="0" lang="en-US" sz="1800" u="none" cap="none" strike="noStrike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1/3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41" name="Google Shape;441;p20"/>
            <p:cNvSpPr txBox="1"/>
            <p:nvPr/>
          </p:nvSpPr>
          <p:spPr>
            <a:xfrm>
              <a:off x="3071869" y="6046792"/>
              <a:ext cx="10262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sink on C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0"/>
            <p:cNvSpPr txBox="1"/>
            <p:nvPr/>
          </p:nvSpPr>
          <p:spPr>
            <a:xfrm>
              <a:off x="5215870" y="6042474"/>
              <a:ext cx="138653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teleport gain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After 100 Iterations</a:t>
            </a:r>
            <a:endParaRPr/>
          </a:p>
        </p:txBody>
      </p:sp>
      <p:sp>
        <p:nvSpPr>
          <p:cNvPr id="448" name="Google Shape;448;p21"/>
          <p:cNvSpPr txBox="1"/>
          <p:nvPr>
            <p:ph idx="1" type="body"/>
          </p:nvPr>
        </p:nvSpPr>
        <p:spPr>
          <a:xfrm>
            <a:off x="457200" y="131213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Net loss = column 2 + column 3 – column 4 </a:t>
            </a:r>
            <a:endParaRPr/>
          </a:p>
        </p:txBody>
      </p:sp>
      <p:sp>
        <p:nvSpPr>
          <p:cNvPr id="449" name="Google Shape;449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0" name="Google Shape;450;p21"/>
          <p:cNvSpPr txBox="1"/>
          <p:nvPr/>
        </p:nvSpPr>
        <p:spPr>
          <a:xfrm>
            <a:off x="1302401" y="2763837"/>
            <a:ext cx="558390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Remaining: 1          4/5                   2/3                    .49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51" name="Google Shape;451;p21"/>
          <p:cNvGraphicFramePr/>
          <p:nvPr/>
        </p:nvGraphicFramePr>
        <p:xfrm>
          <a:off x="186963" y="395775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{F5E45ACA-19F0-4FA0-8E9D-75A505A0711C}</a:tableStyleId>
              </a:tblPr>
              <a:tblGrid>
                <a:gridCol w="1286200"/>
                <a:gridCol w="1308500"/>
                <a:gridCol w="1383850"/>
                <a:gridCol w="1330450"/>
                <a:gridCol w="1207375"/>
                <a:gridCol w="1082250"/>
                <a:gridCol w="1240600"/>
              </a:tblGrid>
              <a:tr h="832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At the end of iteration #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Loss due to dead end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Loss due to taxation (20% tax)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Gain due to teleporting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Net loss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in step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Total loss in all steps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Remaining ranks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8/10 * 1/4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2/10 * 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2/10 * 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1/5 (.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en-US" sz="1800" u="none" cap="none" strike="noStrike"/>
                        <a:t>)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1/5 (.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en-US" sz="18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4/5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2060"/>
                          </a:solidFill>
                        </a:rPr>
                        <a:t>8/10 * 13/60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2/10 * 4/5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2/10 * 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2/15 (.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13</a:t>
                      </a:r>
                      <a:r>
                        <a:rPr lang="en-US" sz="18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1/5+2/15 (.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33</a:t>
                      </a:r>
                      <a:r>
                        <a:rPr lang="en-US" sz="18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2/3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452" name="Google Shape;452;p21"/>
          <p:cNvSpPr txBox="1"/>
          <p:nvPr/>
        </p:nvSpPr>
        <p:spPr>
          <a:xfrm>
            <a:off x="2032225" y="6392048"/>
            <a:ext cx="557402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Net loss will be zero when loss and gain balance out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3" name="Google Shape;45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7333" y="1253148"/>
            <a:ext cx="4619795" cy="15537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4" name="Google Shape;454;p21"/>
          <p:cNvCxnSpPr/>
          <p:nvPr/>
        </p:nvCxnSpPr>
        <p:spPr>
          <a:xfrm flipH="1">
            <a:off x="2197333" y="3520966"/>
            <a:ext cx="1113426" cy="346841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455" name="Google Shape;455;p21"/>
          <p:cNvCxnSpPr/>
          <p:nvPr/>
        </p:nvCxnSpPr>
        <p:spPr>
          <a:xfrm flipH="1">
            <a:off x="3573517" y="3520966"/>
            <a:ext cx="1629104" cy="346841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456" name="Google Shape;456;p21"/>
          <p:cNvCxnSpPr/>
          <p:nvPr/>
        </p:nvCxnSpPr>
        <p:spPr>
          <a:xfrm flipH="1">
            <a:off x="4945118" y="3575113"/>
            <a:ext cx="2115206" cy="331427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sp>
        <p:nvSpPr>
          <p:cNvPr id="457" name="Google Shape;457;p21"/>
          <p:cNvSpPr/>
          <p:nvPr/>
        </p:nvSpPr>
        <p:spPr>
          <a:xfrm>
            <a:off x="6065784" y="5976226"/>
            <a:ext cx="157656" cy="415822"/>
          </a:xfrm>
          <a:prstGeom prst="down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463" name="Google Shape;463;p22"/>
          <p:cNvGraphicFramePr/>
          <p:nvPr/>
        </p:nvGraphicFramePr>
        <p:xfrm>
          <a:off x="1905000" y="80428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{F5E45ACA-19F0-4FA0-8E9D-75A505A0711C}</a:tableStyleId>
              </a:tblPr>
              <a:tblGrid>
                <a:gridCol w="1524000"/>
                <a:gridCol w="1524000"/>
                <a:gridCol w="1905000"/>
                <a:gridCol w="16002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At the end of iteration #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Lost Prob.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Total loss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Remaining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1/4 (.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25</a:t>
                      </a:r>
                      <a:r>
                        <a:rPr lang="en-US" sz="1800" u="none" cap="none" strike="noStrike"/>
                        <a:t>)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1/4 (.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25</a:t>
                      </a:r>
                      <a:r>
                        <a:rPr lang="en-US" sz="18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3/4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5/24 (.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21</a:t>
                      </a:r>
                      <a:r>
                        <a:rPr lang="en-US" sz="18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1/4 + 5/24 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= 11/24 (.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45</a:t>
                      </a:r>
                      <a:r>
                        <a:rPr lang="en-US" sz="18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1-11/24 =13/24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7/48 (.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15</a:t>
                      </a:r>
                      <a:r>
                        <a:rPr lang="en-US" sz="18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11/24+7/48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=29/48 (.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6</a:t>
                      </a:r>
                      <a:r>
                        <a:rPr lang="en-US" sz="18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1-29/48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=19/48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464" name="Google Shape;464;p22"/>
          <p:cNvGraphicFramePr/>
          <p:nvPr/>
        </p:nvGraphicFramePr>
        <p:xfrm>
          <a:off x="152401" y="395775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{F5E45ACA-19F0-4FA0-8E9D-75A505A0711C}</a:tableStyleId>
              </a:tblPr>
              <a:tblGrid>
                <a:gridCol w="1371600"/>
                <a:gridCol w="1519300"/>
                <a:gridCol w="1284425"/>
                <a:gridCol w="1387275"/>
                <a:gridCol w="968250"/>
                <a:gridCol w="1263750"/>
                <a:gridCol w="816000"/>
              </a:tblGrid>
              <a:tr h="832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At the end of iteration #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Loss due to dead end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Loss due to taxation (20% tax)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Gain due to teleporting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Net loss in a step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Total loss in all steps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Remaining ranks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8/10 * 1/4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2/10 * 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2/10 * 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1/5 (.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en-US" sz="1800" u="none" cap="none" strike="noStrike"/>
                        <a:t>)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1/5 (.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en-US" sz="18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4/5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2060"/>
                          </a:solidFill>
                        </a:rPr>
                        <a:t>8/10 * 13/60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2/10 * 4/5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2/10 * 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2/15 </a:t>
                      </a:r>
                      <a:br>
                        <a:rPr lang="en-US" sz="1800" u="none" cap="none" strike="noStrike"/>
                      </a:br>
                      <a:r>
                        <a:rPr lang="en-US" sz="1800" u="none" cap="none" strike="noStrike"/>
                        <a:t>(.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13</a:t>
                      </a:r>
                      <a:r>
                        <a:rPr lang="en-US" sz="18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1/5+2/15 </a:t>
                      </a:r>
                      <a:br>
                        <a:rPr lang="en-US" sz="1800" u="none" cap="none" strike="noStrike"/>
                      </a:br>
                      <a:r>
                        <a:rPr lang="en-US" sz="1800" u="none" cap="none" strike="noStrike"/>
                        <a:t>(.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en-US" sz="18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2/3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465" name="Google Shape;465;p22"/>
          <p:cNvSpPr txBox="1"/>
          <p:nvPr/>
        </p:nvSpPr>
        <p:spPr>
          <a:xfrm>
            <a:off x="381000" y="391477"/>
            <a:ext cx="407303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Without taxation (continuously sink)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22"/>
          <p:cNvSpPr txBox="1"/>
          <p:nvPr/>
        </p:nvSpPr>
        <p:spPr>
          <a:xfrm>
            <a:off x="381000" y="3478907"/>
            <a:ext cx="163852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taxation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22"/>
          <p:cNvSpPr txBox="1"/>
          <p:nvPr/>
        </p:nvSpPr>
        <p:spPr>
          <a:xfrm>
            <a:off x="2032225" y="6392048"/>
            <a:ext cx="557402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Net loss will be zero when loss and gain balance out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22"/>
          <p:cNvSpPr/>
          <p:nvPr/>
        </p:nvSpPr>
        <p:spPr>
          <a:xfrm>
            <a:off x="6065784" y="5976226"/>
            <a:ext cx="157656" cy="415822"/>
          </a:xfrm>
          <a:prstGeom prst="down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3"/>
          <p:cNvSpPr txBox="1"/>
          <p:nvPr>
            <p:ph type="title"/>
          </p:nvPr>
        </p:nvSpPr>
        <p:spPr>
          <a:xfrm>
            <a:off x="152400" y="76200"/>
            <a:ext cx="8991600" cy="987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Why Do Teleports Solve the Problem?</a:t>
            </a:r>
            <a:endParaRPr/>
          </a:p>
        </p:txBody>
      </p:sp>
      <p:sp>
        <p:nvSpPr>
          <p:cNvPr id="474" name="Google Shape;474;p23"/>
          <p:cNvSpPr txBox="1"/>
          <p:nvPr>
            <p:ph idx="1" type="body"/>
          </p:nvPr>
        </p:nvSpPr>
        <p:spPr>
          <a:xfrm>
            <a:off x="457200" y="1295400"/>
            <a:ext cx="85344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11887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200"/>
              <a:buNone/>
            </a:pPr>
            <a:r>
              <a:rPr b="1" lang="en-US">
                <a:solidFill>
                  <a:srgbClr val="0000FF"/>
                </a:solidFill>
              </a:rPr>
              <a:t>Why are dead-ends and spider traps a problem </a:t>
            </a:r>
            <a:br>
              <a:rPr b="1" lang="en-US">
                <a:solidFill>
                  <a:srgbClr val="0000FF"/>
                </a:solidFill>
              </a:rPr>
            </a:br>
            <a:r>
              <a:rPr b="1" lang="en-US"/>
              <a:t>and </a:t>
            </a:r>
            <a:r>
              <a:rPr b="1" lang="en-US">
                <a:solidFill>
                  <a:srgbClr val="FF0066"/>
                </a:solidFill>
              </a:rPr>
              <a:t>why do teleports solve the problem?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FF"/>
              </a:buClr>
              <a:buSzPts val="3200"/>
              <a:buChar char="•"/>
            </a:pPr>
            <a:r>
              <a:rPr b="1" lang="en-US">
                <a:solidFill>
                  <a:srgbClr val="0000FF"/>
                </a:solidFill>
              </a:rPr>
              <a:t>Spider-traps</a:t>
            </a:r>
            <a:endParaRPr>
              <a:solidFill>
                <a:srgbClr val="0000FF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8000"/>
              </a:buClr>
              <a:buSzPts val="2800"/>
              <a:buChar char="–"/>
            </a:pPr>
            <a:r>
              <a:rPr lang="en-US">
                <a:solidFill>
                  <a:srgbClr val="008000"/>
                </a:solidFill>
              </a:rPr>
              <a:t>PageRank scores are </a:t>
            </a:r>
            <a:r>
              <a:rPr b="1" lang="en-US">
                <a:solidFill>
                  <a:srgbClr val="008000"/>
                </a:solidFill>
              </a:rPr>
              <a:t>not</a:t>
            </a:r>
            <a:r>
              <a:rPr lang="en-US">
                <a:solidFill>
                  <a:srgbClr val="008000"/>
                </a:solidFill>
              </a:rPr>
              <a:t> what we want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66"/>
              </a:buClr>
              <a:buSzPts val="2800"/>
              <a:buChar char="–"/>
            </a:pPr>
            <a:r>
              <a:rPr b="1" lang="en-US">
                <a:solidFill>
                  <a:srgbClr val="FF0066"/>
                </a:solidFill>
              </a:rPr>
              <a:t>Solution:</a:t>
            </a:r>
            <a:r>
              <a:rPr lang="en-US"/>
              <a:t> Never get stuck in a spider trap by </a:t>
            </a:r>
            <a:br>
              <a:rPr lang="en-US"/>
            </a:br>
            <a:r>
              <a:rPr lang="en-US"/>
              <a:t>teleporting out of it in a finite number of steps</a:t>
            </a:r>
            <a:endParaRPr b="1"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FF"/>
              </a:buClr>
              <a:buSzPts val="3200"/>
              <a:buChar char="•"/>
            </a:pPr>
            <a:r>
              <a:rPr b="1" lang="en-US">
                <a:solidFill>
                  <a:srgbClr val="0000FF"/>
                </a:solidFill>
              </a:rPr>
              <a:t>Dead-ends</a:t>
            </a:r>
            <a:r>
              <a:rPr lang="en-US"/>
              <a:t>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8000"/>
              </a:buClr>
              <a:buSzPts val="2800"/>
              <a:buChar char="–"/>
            </a:pPr>
            <a:r>
              <a:rPr lang="en-US">
                <a:solidFill>
                  <a:srgbClr val="008000"/>
                </a:solidFill>
              </a:rPr>
              <a:t>The matrix is </a:t>
            </a:r>
            <a:r>
              <a:rPr b="1" lang="en-US">
                <a:solidFill>
                  <a:srgbClr val="008000"/>
                </a:solidFill>
              </a:rPr>
              <a:t>not column stochastic </a:t>
            </a:r>
            <a:r>
              <a:rPr lang="en-US"/>
              <a:t>so our initial assumptions are not met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66"/>
              </a:buClr>
              <a:buSzPts val="2800"/>
              <a:buChar char="–"/>
            </a:pPr>
            <a:r>
              <a:rPr b="1" lang="en-US">
                <a:solidFill>
                  <a:srgbClr val="FF0066"/>
                </a:solidFill>
              </a:rPr>
              <a:t>Solution:</a:t>
            </a:r>
            <a:r>
              <a:rPr lang="en-US"/>
              <a:t> Make matrix column stochastic by always teleporting when there is nowhere else to go</a:t>
            </a:r>
            <a:endParaRPr/>
          </a:p>
        </p:txBody>
      </p:sp>
      <p:sp>
        <p:nvSpPr>
          <p:cNvPr id="475" name="Google Shape;475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Alternative for Dealing with dead-ends</a:t>
            </a:r>
            <a:endParaRPr/>
          </a:p>
        </p:txBody>
      </p:sp>
      <p:sp>
        <p:nvSpPr>
          <p:cNvPr id="482" name="Google Shape;482;p2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3200"/>
              <a:buChar char="•"/>
            </a:pPr>
            <a:r>
              <a:rPr b="1" lang="en-US" sz="3200">
                <a:solidFill>
                  <a:srgbClr val="008000"/>
                </a:solidFill>
              </a:rPr>
              <a:t>Prune and propagate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800"/>
              <a:t>Preprocess the graph to eliminate dead-ends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800"/>
              <a:t>This may create new dead-ends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800"/>
              <a:t>Might require multiple passes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800"/>
              <a:t>Compute page rank on reduced graph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800"/>
              <a:t>Approximate values for dead-ends by propagating values from reduced graph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How is Page Rank Information Used in a Search Engine?</a:t>
            </a:r>
            <a:endParaRPr/>
          </a:p>
        </p:txBody>
      </p:sp>
      <p:sp>
        <p:nvSpPr>
          <p:cNvPr id="489" name="Google Shape;489;p25"/>
          <p:cNvSpPr txBox="1"/>
          <p:nvPr>
            <p:ph idx="1" type="body"/>
          </p:nvPr>
        </p:nvSpPr>
        <p:spPr>
          <a:xfrm>
            <a:off x="685800" y="1524000"/>
            <a:ext cx="77724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Each search engine has a </a:t>
            </a:r>
            <a:r>
              <a:rPr b="1" lang="en-US" sz="2400">
                <a:solidFill>
                  <a:srgbClr val="008000"/>
                </a:solidFill>
              </a:rPr>
              <a:t>secret formula </a:t>
            </a:r>
            <a:r>
              <a:rPr lang="en-US" sz="2400"/>
              <a:t>that </a:t>
            </a:r>
            <a:r>
              <a:rPr b="1" lang="en-US" sz="2400">
                <a:solidFill>
                  <a:srgbClr val="FF0066"/>
                </a:solidFill>
              </a:rPr>
              <a:t>decides the order in which to show pages </a:t>
            </a:r>
            <a:r>
              <a:rPr lang="en-US" sz="2400"/>
              <a:t>to a user in response to a search query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b="1" lang="en-US" sz="2000"/>
              <a:t>Google: thought to use over 250 different properties of pages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8000"/>
              </a:buClr>
              <a:buSzPts val="2400"/>
              <a:buChar char="•"/>
            </a:pPr>
            <a:r>
              <a:rPr b="1" lang="en-US" sz="2400">
                <a:solidFill>
                  <a:srgbClr val="008000"/>
                </a:solidFill>
              </a:rPr>
              <a:t>Search engine decides on a linear order of search results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To be considered for ranking, </a:t>
            </a:r>
            <a:r>
              <a:rPr b="1" lang="en-US" sz="2400"/>
              <a:t>page has to have at least one of the query search terms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2000"/>
              <a:buChar char="–"/>
            </a:pPr>
            <a:r>
              <a:rPr b="1" lang="en-US" sz="2000">
                <a:solidFill>
                  <a:srgbClr val="0000FF"/>
                </a:solidFill>
              </a:rPr>
              <a:t>Unless all search terms are present, little chance of being in top ten results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66"/>
              </a:buClr>
              <a:buSzPts val="2400"/>
              <a:buChar char="•"/>
            </a:pPr>
            <a:r>
              <a:rPr b="1" lang="en-US" sz="2400">
                <a:solidFill>
                  <a:srgbClr val="FF0066"/>
                </a:solidFill>
              </a:rPr>
              <a:t>Among qualified pages, score computed for each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2000"/>
              <a:buChar char="–"/>
            </a:pPr>
            <a:r>
              <a:rPr b="1" lang="en-US" sz="2000">
                <a:solidFill>
                  <a:srgbClr val="0000FF"/>
                </a:solidFill>
              </a:rPr>
              <a:t>PageRank</a:t>
            </a:r>
            <a:r>
              <a:rPr b="1" lang="en-US" sz="2000"/>
              <a:t> is an important component of the score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2000"/>
              <a:buChar char="–"/>
            </a:pPr>
            <a:r>
              <a:rPr b="1" lang="en-US" sz="2000">
                <a:solidFill>
                  <a:srgbClr val="0000FF"/>
                </a:solidFill>
              </a:rPr>
              <a:t>Other components: </a:t>
            </a:r>
            <a:r>
              <a:rPr lang="en-US" sz="2000"/>
              <a:t>presence/absence of search terms in headers, links to the page</a:t>
            </a:r>
            <a:endParaRPr/>
          </a:p>
        </p:txBody>
      </p:sp>
      <p:sp>
        <p:nvSpPr>
          <p:cNvPr id="490" name="Google Shape;490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PageRang Iteration using MapReduce</a:t>
            </a:r>
            <a:endParaRPr/>
          </a:p>
        </p:txBody>
      </p:sp>
      <p:sp>
        <p:nvSpPr>
          <p:cNvPr id="496" name="Google Shape;496;p2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If </a:t>
            </a:r>
            <a:r>
              <a:rPr i="1" lang="en-US" sz="2800"/>
              <a:t>n</a:t>
            </a:r>
            <a:r>
              <a:rPr lang="en-US" sz="2800"/>
              <a:t> is small enough that each Map task can store the full vector </a:t>
            </a:r>
            <a:r>
              <a:rPr i="1" lang="en-US" sz="2800"/>
              <a:t>v</a:t>
            </a:r>
            <a:r>
              <a:rPr lang="en-US" sz="2800"/>
              <a:t> and </a:t>
            </a:r>
            <a:r>
              <a:rPr i="1" lang="en-US" sz="2800"/>
              <a:t>v′</a:t>
            </a:r>
            <a:r>
              <a:rPr lang="en-US" sz="2800"/>
              <a:t> in main memory</a:t>
            </a:r>
            <a:endParaRPr sz="28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With additional steps to multiply each component of </a:t>
            </a:r>
            <a:r>
              <a:rPr i="1" lang="en-US" sz="2400"/>
              <a:t>Mv</a:t>
            </a:r>
            <a:r>
              <a:rPr lang="en-US" sz="2400"/>
              <a:t> by constant </a:t>
            </a:r>
            <a:r>
              <a:rPr i="1" lang="en-US" sz="2400">
                <a:latin typeface="Noto Sans Symbols"/>
                <a:ea typeface="Noto Sans Symbols"/>
                <a:cs typeface="Noto Sans Symbols"/>
                <a:sym typeface="Noto Sans Symbols"/>
              </a:rPr>
              <a:t>β</a:t>
            </a:r>
            <a:r>
              <a:rPr lang="en-US" sz="2400"/>
              <a:t> and to add </a:t>
            </a:r>
            <a:r>
              <a:rPr i="1" lang="en-US" sz="2400"/>
              <a:t>(1−</a:t>
            </a:r>
            <a:r>
              <a:rPr i="1" lang="en-US" sz="2400">
                <a:latin typeface="Noto Sans Symbols"/>
                <a:ea typeface="Noto Sans Symbols"/>
                <a:cs typeface="Noto Sans Symbols"/>
                <a:sym typeface="Noto Sans Symbols"/>
              </a:rPr>
              <a:t>β</a:t>
            </a:r>
            <a:r>
              <a:rPr i="1" lang="en-US" sz="2400"/>
              <a:t>)/n</a:t>
            </a:r>
            <a:r>
              <a:rPr lang="en-US" sz="2400"/>
              <a:t>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Given the size of the Web, </a:t>
            </a:r>
            <a:r>
              <a:rPr lang="en-US" sz="2800" u="sng"/>
              <a:t>v is much too large to fit in main memory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Break M into vertical stripes (chp. 2.3.1) and break v into corresponding horizontal stripes to execute the MapReduce</a:t>
            </a:r>
            <a:endParaRPr sz="2800"/>
          </a:p>
        </p:txBody>
      </p:sp>
      <p:sp>
        <p:nvSpPr>
          <p:cNvPr id="497" name="Google Shape;497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/>
              <a:t>Matrix-Vector Multiplication by MapReduce</a:t>
            </a:r>
            <a:endParaRPr sz="3200"/>
          </a:p>
        </p:txBody>
      </p:sp>
      <p:sp>
        <p:nvSpPr>
          <p:cNvPr id="503" name="Google Shape;503;p2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Matrix M of size n*n, vector v of length 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M v = x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the vector x of length n, whose i</a:t>
            </a:r>
            <a:r>
              <a:rPr baseline="-25000" lang="en-US" sz="2400"/>
              <a:t>th </a:t>
            </a:r>
            <a:r>
              <a:rPr lang="en-US" sz="2400"/>
              <a:t>element x</a:t>
            </a:r>
            <a:r>
              <a:rPr baseline="-25000" lang="en-US" sz="2400"/>
              <a:t>i</a:t>
            </a:r>
            <a:r>
              <a:rPr lang="en-US" sz="2400"/>
              <a:t> is given by</a:t>
            </a:r>
            <a:endParaRPr/>
          </a:p>
        </p:txBody>
      </p:sp>
      <p:sp>
        <p:nvSpPr>
          <p:cNvPr id="504" name="Google Shape;504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5" name="Google Shape;50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00" y="3581400"/>
            <a:ext cx="3263900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Use of Combiners to Consolidate the Result Vector</a:t>
            </a:r>
            <a:endParaRPr/>
          </a:p>
        </p:txBody>
      </p:sp>
      <p:sp>
        <p:nvSpPr>
          <p:cNvPr id="511" name="Google Shape;511;p2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Partition the vector v into k stripes and matrix into k</a:t>
            </a:r>
            <a:r>
              <a:rPr baseline="30000" lang="en-US"/>
              <a:t>2</a:t>
            </a:r>
            <a:r>
              <a:rPr lang="en-US"/>
              <a:t> blocks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E.g., k=4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512" name="Google Shape;512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3" name="Google Shape;51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3505200"/>
            <a:ext cx="4660900" cy="2345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0" y="3696197"/>
            <a:ext cx="3263900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Use of Combiners to Consolidate the Result Vector (Cont’d)</a:t>
            </a:r>
            <a:endParaRPr/>
          </a:p>
        </p:txBody>
      </p:sp>
      <p:sp>
        <p:nvSpPr>
          <p:cNvPr id="520" name="Google Shape;520;p29"/>
          <p:cNvSpPr txBox="1"/>
          <p:nvPr>
            <p:ph idx="1" type="body"/>
          </p:nvPr>
        </p:nvSpPr>
        <p:spPr>
          <a:xfrm>
            <a:off x="457200" y="1600200"/>
            <a:ext cx="8229600" cy="2743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Use k</a:t>
            </a:r>
            <a:r>
              <a:rPr baseline="30000" lang="en-US" sz="2000"/>
              <a:t>2</a:t>
            </a:r>
            <a:r>
              <a:rPr lang="en-US" sz="2000"/>
              <a:t> Map tasks (e.g., 16)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Each task gets </a:t>
            </a:r>
            <a:r>
              <a:rPr lang="en-US" sz="2000">
                <a:solidFill>
                  <a:srgbClr val="FF0000"/>
                </a:solidFill>
              </a:rPr>
              <a:t>one square of the matrix M (M</a:t>
            </a:r>
            <a:r>
              <a:rPr baseline="-25000" lang="en-US" sz="2000">
                <a:solidFill>
                  <a:srgbClr val="FF0000"/>
                </a:solidFill>
              </a:rPr>
              <a:t>ij</a:t>
            </a:r>
            <a:r>
              <a:rPr lang="en-US" sz="2000">
                <a:solidFill>
                  <a:srgbClr val="FF0000"/>
                </a:solidFill>
              </a:rPr>
              <a:t>)</a:t>
            </a:r>
            <a:r>
              <a:rPr lang="en-US" sz="2000"/>
              <a:t> and </a:t>
            </a:r>
            <a:r>
              <a:rPr lang="en-US" sz="2000">
                <a:solidFill>
                  <a:srgbClr val="FF0000"/>
                </a:solidFill>
              </a:rPr>
              <a:t>one stripe of the vector v (v</a:t>
            </a:r>
            <a:r>
              <a:rPr baseline="-25000" lang="en-US" sz="2000">
                <a:solidFill>
                  <a:srgbClr val="FF0000"/>
                </a:solidFill>
              </a:rPr>
              <a:t>j</a:t>
            </a:r>
            <a:r>
              <a:rPr lang="en-US" sz="2000">
                <a:solidFill>
                  <a:srgbClr val="FF0000"/>
                </a:solidFill>
              </a:rPr>
              <a:t>)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each stripe of the vector is sent to k (e.g., 4) different Map tasks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v</a:t>
            </a:r>
            <a:r>
              <a:rPr baseline="-25000" lang="en-US" sz="1800"/>
              <a:t>j</a:t>
            </a:r>
            <a:r>
              <a:rPr lang="en-US" sz="1800"/>
              <a:t> is sent to the task handling M</a:t>
            </a:r>
            <a:r>
              <a:rPr baseline="-25000" lang="en-US" sz="1800"/>
              <a:t>ij</a:t>
            </a:r>
            <a:r>
              <a:rPr lang="en-US" sz="1800"/>
              <a:t> for each of the k possible values of i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Advantage: keep both the j</a:t>
            </a:r>
            <a:r>
              <a:rPr baseline="-25000" lang="en-US" sz="2000"/>
              <a:t>th</a:t>
            </a:r>
            <a:r>
              <a:rPr lang="en-US" sz="2000"/>
              <a:t> stripe of v and the i</a:t>
            </a:r>
            <a:r>
              <a:rPr baseline="-25000" lang="en-US" sz="2000"/>
              <a:t>th</a:t>
            </a:r>
            <a:r>
              <a:rPr lang="en-US" sz="2000"/>
              <a:t> stripe of v′ in main memory as we process M</a:t>
            </a:r>
            <a:r>
              <a:rPr baseline="-25000" lang="en-US" sz="2000"/>
              <a:t>ij</a:t>
            </a:r>
            <a:r>
              <a:rPr lang="en-US" sz="2000"/>
              <a:t> </a:t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sp>
        <p:nvSpPr>
          <p:cNvPr id="521" name="Google Shape;521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2" name="Google Shape;52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43399"/>
            <a:ext cx="4660900" cy="2345061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29"/>
          <p:cNvSpPr/>
          <p:nvPr/>
        </p:nvSpPr>
        <p:spPr>
          <a:xfrm>
            <a:off x="5257800" y="5325070"/>
            <a:ext cx="34290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 that all terms generated from M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ij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v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contribute to v′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no other stripe of v′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4" name="Google Shape;52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7800" y="3982639"/>
            <a:ext cx="2674456" cy="1342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SPIDER TRAPS AND DEAD-ENDS</a:t>
            </a:r>
            <a:endParaRPr/>
          </a:p>
        </p:txBody>
      </p:sp>
      <p:sp>
        <p:nvSpPr>
          <p:cNvPr id="101" name="Google Shape;101;p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02" name="Google Shape;10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PageRank Iteration Using MapReduce</a:t>
            </a:r>
            <a:endParaRPr/>
          </a:p>
        </p:txBody>
      </p:sp>
      <p:sp>
        <p:nvSpPr>
          <p:cNvPr id="530" name="Google Shape;530;p30"/>
          <p:cNvSpPr txBox="1"/>
          <p:nvPr>
            <p:ph idx="1" type="body"/>
          </p:nvPr>
        </p:nvSpPr>
        <p:spPr>
          <a:xfrm>
            <a:off x="533400" y="1447800"/>
            <a:ext cx="8382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Assume rank vector </a:t>
            </a:r>
            <a:r>
              <a:rPr b="1" lang="en-US" sz="2400"/>
              <a:t>v</a:t>
            </a:r>
            <a:r>
              <a:rPr lang="en-US" sz="2400"/>
              <a:t> does not fit in main memory</a:t>
            </a:r>
            <a:endParaRPr/>
          </a:p>
          <a:p>
            <a:pPr indent="-292100" lvl="0" marL="34290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t/>
            </a:r>
            <a:endParaRPr sz="8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8000"/>
              </a:buClr>
              <a:buSzPts val="2400"/>
              <a:buChar char="•"/>
            </a:pPr>
            <a:r>
              <a:rPr b="1" lang="en-US" sz="2400">
                <a:solidFill>
                  <a:srgbClr val="008000"/>
                </a:solidFill>
              </a:rPr>
              <a:t>Block stripe update method</a:t>
            </a:r>
            <a:r>
              <a:rPr lang="en-US" sz="2400"/>
              <a:t>: break </a:t>
            </a:r>
            <a:r>
              <a:rPr b="1" lang="en-US" sz="2400"/>
              <a:t>M</a:t>
            </a:r>
            <a:r>
              <a:rPr lang="en-US" sz="2400"/>
              <a:t> into vertical stripes and break </a:t>
            </a:r>
            <a:r>
              <a:rPr b="1" lang="en-US" sz="2400"/>
              <a:t>r</a:t>
            </a:r>
            <a:r>
              <a:rPr lang="en-US" sz="2400"/>
              <a:t> into corresponding horizontal stripes</a:t>
            </a:r>
            <a:endParaRPr sz="8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66"/>
              </a:buClr>
              <a:buSzPts val="2400"/>
              <a:buChar char="•"/>
            </a:pPr>
            <a:r>
              <a:rPr b="1" lang="en-US" sz="2400">
                <a:solidFill>
                  <a:srgbClr val="FF0066"/>
                </a:solidFill>
              </a:rPr>
              <a:t>Allows us to execute MapReduce efficiently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Process no more of </a:t>
            </a:r>
            <a:r>
              <a:rPr b="1" lang="en-US" sz="2400"/>
              <a:t>v</a:t>
            </a:r>
            <a:r>
              <a:rPr lang="en-US" sz="2400"/>
              <a:t> at any one Map task than can fit in main memory</a:t>
            </a:r>
            <a:endParaRPr/>
          </a:p>
          <a:p>
            <a:pPr indent="-292100" lvl="0" marL="34290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t/>
            </a:r>
            <a:endParaRPr sz="8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8000"/>
              </a:buClr>
              <a:buSzPts val="2400"/>
              <a:buChar char="•"/>
            </a:pPr>
            <a:r>
              <a:rPr b="1" lang="en-US" sz="2400">
                <a:solidFill>
                  <a:srgbClr val="008000"/>
                </a:solidFill>
              </a:rPr>
              <a:t>Trying to use a combiner gets more complicated</a:t>
            </a:r>
            <a:r>
              <a:rPr lang="en-US" sz="2400"/>
              <a:t>: Section 5.2.3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2000"/>
              <a:buChar char="–"/>
            </a:pPr>
            <a:r>
              <a:rPr b="1" lang="en-US" sz="2000">
                <a:solidFill>
                  <a:srgbClr val="0000FF"/>
                </a:solidFill>
              </a:rPr>
              <a:t>Partition matrix M into k</a:t>
            </a:r>
            <a:r>
              <a:rPr b="1" baseline="30000" lang="en-US" sz="2000">
                <a:solidFill>
                  <a:srgbClr val="0000FF"/>
                </a:solidFill>
              </a:rPr>
              <a:t>2</a:t>
            </a:r>
            <a:r>
              <a:rPr b="1" lang="en-US" sz="2000">
                <a:solidFill>
                  <a:srgbClr val="0000FF"/>
                </a:solidFill>
              </a:rPr>
              <a:t> blocks, vector r in k stripes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b="1" lang="en-US" sz="2000"/>
              <a:t>Use k</a:t>
            </a:r>
            <a:r>
              <a:rPr b="1" baseline="30000" lang="en-US" sz="2000"/>
              <a:t>2</a:t>
            </a:r>
            <a:r>
              <a:rPr b="1" lang="en-US" sz="2000"/>
              <a:t> Map tasks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Each Map task gets: </a:t>
            </a:r>
            <a:r>
              <a:rPr b="1" lang="en-US" sz="2000">
                <a:solidFill>
                  <a:srgbClr val="FF0066"/>
                </a:solidFill>
              </a:rPr>
              <a:t>one square of matrix: M</a:t>
            </a:r>
            <a:r>
              <a:rPr b="1" baseline="-25000" lang="en-US" sz="2000">
                <a:solidFill>
                  <a:srgbClr val="FF0066"/>
                </a:solidFill>
              </a:rPr>
              <a:t>ij</a:t>
            </a:r>
            <a:r>
              <a:rPr lang="en-US" sz="2000"/>
              <a:t>, </a:t>
            </a:r>
            <a:r>
              <a:rPr b="1" lang="en-US" sz="2000">
                <a:solidFill>
                  <a:srgbClr val="008000"/>
                </a:solidFill>
              </a:rPr>
              <a:t>one stripe of vector, r</a:t>
            </a:r>
            <a:r>
              <a:rPr b="1" baseline="-25000" lang="en-US" sz="2000">
                <a:solidFill>
                  <a:srgbClr val="008000"/>
                </a:solidFill>
              </a:rPr>
              <a:t>j</a:t>
            </a:r>
            <a:endParaRPr b="1" baseline="-25000" sz="2000">
              <a:solidFill>
                <a:srgbClr val="008000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8000"/>
              </a:buClr>
              <a:buSzPts val="2000"/>
              <a:buChar char="–"/>
            </a:pPr>
            <a:r>
              <a:rPr b="1" lang="en-US" sz="2000">
                <a:solidFill>
                  <a:srgbClr val="008000"/>
                </a:solidFill>
              </a:rPr>
              <a:t>Each stripe r</a:t>
            </a:r>
            <a:r>
              <a:rPr b="1" baseline="-25000" lang="en-US" sz="2000">
                <a:solidFill>
                  <a:srgbClr val="008000"/>
                </a:solidFill>
              </a:rPr>
              <a:t>j</a:t>
            </a:r>
            <a:r>
              <a:rPr b="1" lang="en-US" sz="2000">
                <a:solidFill>
                  <a:srgbClr val="008000"/>
                </a:solidFill>
              </a:rPr>
              <a:t> sent to k Map tasks</a:t>
            </a:r>
            <a:r>
              <a:rPr lang="en-US" sz="2000"/>
              <a:t>, transmitted over network k times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2000"/>
              <a:buChar char="–"/>
            </a:pPr>
            <a:r>
              <a:rPr b="1" lang="en-US" sz="2000">
                <a:solidFill>
                  <a:srgbClr val="0000FF"/>
                </a:solidFill>
              </a:rPr>
              <a:t>But each M</a:t>
            </a:r>
            <a:r>
              <a:rPr b="1" baseline="-25000" lang="en-US" sz="2000">
                <a:solidFill>
                  <a:srgbClr val="0000FF"/>
                </a:solidFill>
              </a:rPr>
              <a:t>ij </a:t>
            </a:r>
            <a:r>
              <a:rPr b="1" lang="en-US" sz="2000">
                <a:solidFill>
                  <a:srgbClr val="0000FF"/>
                </a:solidFill>
              </a:rPr>
              <a:t>transmitted only once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Some Problems with Page Rank</a:t>
            </a:r>
            <a:endParaRPr/>
          </a:p>
        </p:txBody>
      </p:sp>
      <p:sp>
        <p:nvSpPr>
          <p:cNvPr id="537" name="Google Shape;537;p31"/>
          <p:cNvSpPr txBox="1"/>
          <p:nvPr>
            <p:ph idx="1" type="body"/>
          </p:nvPr>
        </p:nvSpPr>
        <p:spPr>
          <a:xfrm>
            <a:off x="622300" y="1587500"/>
            <a:ext cx="77724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0093"/>
              </a:buClr>
              <a:buSzPct val="100000"/>
              <a:buChar char="•"/>
            </a:pPr>
            <a:r>
              <a:rPr b="1" lang="en-US">
                <a:solidFill>
                  <a:srgbClr val="D60093"/>
                </a:solidFill>
              </a:rPr>
              <a:t>Measures generic popularity of a page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Biased against topic-specific authorities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rgbClr val="008000"/>
              </a:buClr>
              <a:buSzPct val="100000"/>
              <a:buChar char="–"/>
            </a:pPr>
            <a:r>
              <a:rPr b="1" lang="en-US">
                <a:solidFill>
                  <a:srgbClr val="008000"/>
                </a:solidFill>
              </a:rPr>
              <a:t>Solution:</a:t>
            </a:r>
            <a:r>
              <a:rPr lang="en-US"/>
              <a:t> Topic-Specific PageRank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D60093"/>
              </a:buClr>
              <a:buSzPct val="100000"/>
              <a:buChar char="•"/>
            </a:pPr>
            <a:r>
              <a:rPr b="1" lang="en-US">
                <a:solidFill>
                  <a:srgbClr val="D60093"/>
                </a:solidFill>
              </a:rPr>
              <a:t>Susceptible to Link spam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Artificial link topographies created in order </a:t>
            </a:r>
            <a:br>
              <a:rPr lang="en-US"/>
            </a:br>
            <a:r>
              <a:rPr lang="en-US"/>
              <a:t>to boost page rank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rgbClr val="008000"/>
              </a:buClr>
              <a:buSzPct val="100000"/>
              <a:buChar char="–"/>
            </a:pPr>
            <a:r>
              <a:rPr b="1" lang="en-US">
                <a:solidFill>
                  <a:srgbClr val="008000"/>
                </a:solidFill>
              </a:rPr>
              <a:t>Solution:</a:t>
            </a:r>
            <a:r>
              <a:rPr lang="en-US">
                <a:solidFill>
                  <a:srgbClr val="008000"/>
                </a:solidFill>
              </a:rPr>
              <a:t> </a:t>
            </a:r>
            <a:r>
              <a:rPr lang="en-US"/>
              <a:t>TrustRank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D60093"/>
              </a:buClr>
              <a:buSzPct val="100000"/>
              <a:buChar char="•"/>
            </a:pPr>
            <a:r>
              <a:rPr b="1" lang="en-US">
                <a:solidFill>
                  <a:srgbClr val="D60093"/>
                </a:solidFill>
              </a:rPr>
              <a:t>Uses a single measure of importance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Other models of importance</a:t>
            </a:r>
            <a:endParaRPr b="1">
              <a:solidFill>
                <a:srgbClr val="0000FF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rgbClr val="008000"/>
              </a:buClr>
              <a:buSzPct val="100000"/>
              <a:buChar char="–"/>
            </a:pPr>
            <a:r>
              <a:rPr b="1" lang="en-US">
                <a:solidFill>
                  <a:srgbClr val="008000"/>
                </a:solidFill>
              </a:rPr>
              <a:t>Solution:</a:t>
            </a:r>
            <a:r>
              <a:rPr lang="en-US">
                <a:solidFill>
                  <a:srgbClr val="008000"/>
                </a:solidFill>
              </a:rPr>
              <a:t> </a:t>
            </a:r>
            <a:r>
              <a:rPr lang="en-US"/>
              <a:t>Hubs-and-Authorities</a:t>
            </a:r>
            <a:endParaRPr/>
          </a:p>
          <a:p>
            <a:pPr indent="-12128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538" name="Google Shape;538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4" name="Google Shape;544;p32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5" name="Google Shape;545;p32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6" name="Google Shape;546;p32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7" name="Google Shape;547;p3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lang="en-US"/>
            </a:br>
            <a:r>
              <a:rPr lang="en-US"/>
              <a:t>Topic-Specific PageRank</a:t>
            </a:r>
            <a:endParaRPr/>
          </a:p>
        </p:txBody>
      </p:sp>
      <p:sp>
        <p:nvSpPr>
          <p:cNvPr id="548" name="Google Shape;548;p3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4" name="Google Shape;554;p33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5" name="Google Shape;555;p33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6" name="Google Shape;556;p33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7" name="Google Shape;557;p33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8" name="Google Shape;558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Topic-Specific PageRank</a:t>
            </a:r>
            <a:endParaRPr/>
          </a:p>
        </p:txBody>
      </p:sp>
      <p:sp>
        <p:nvSpPr>
          <p:cNvPr id="559" name="Google Shape;559;p3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0093"/>
              </a:buClr>
              <a:buSzPts val="2800"/>
              <a:buChar char="•"/>
            </a:pPr>
            <a:r>
              <a:rPr lang="en-US" sz="2800">
                <a:solidFill>
                  <a:srgbClr val="D60093"/>
                </a:solidFill>
              </a:rPr>
              <a:t>Instead of generic popularity, can we measure popularity </a:t>
            </a:r>
            <a:r>
              <a:rPr b="1" lang="en-US" sz="2800">
                <a:solidFill>
                  <a:srgbClr val="D60093"/>
                </a:solidFill>
              </a:rPr>
              <a:t>within a topic</a:t>
            </a:r>
            <a:r>
              <a:rPr lang="en-US" sz="2800">
                <a:solidFill>
                  <a:srgbClr val="D60093"/>
                </a:solidFill>
              </a:rPr>
              <a:t>?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8000"/>
              </a:buClr>
              <a:buSzPts val="2800"/>
              <a:buChar char="•"/>
            </a:pPr>
            <a:r>
              <a:rPr b="1" lang="en-US" sz="2800">
                <a:solidFill>
                  <a:srgbClr val="008000"/>
                </a:solidFill>
              </a:rPr>
              <a:t>Goal:</a:t>
            </a:r>
            <a:r>
              <a:rPr lang="en-US" sz="2800"/>
              <a:t> Evaluate Web pages not just according to their popularity, but </a:t>
            </a:r>
            <a:r>
              <a:rPr b="1" lang="en-US" sz="2800"/>
              <a:t>by how close they are to a particular topic</a:t>
            </a:r>
            <a:r>
              <a:rPr lang="en-US" sz="2800"/>
              <a:t>, e.g. “sports” or “history”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FF"/>
              </a:buClr>
              <a:buSzPts val="2800"/>
              <a:buChar char="•"/>
            </a:pPr>
            <a:r>
              <a:rPr b="1" lang="en-US" sz="2800">
                <a:solidFill>
                  <a:srgbClr val="0000FF"/>
                </a:solidFill>
              </a:rPr>
              <a:t>Allows search queries to be answered based on interests of the user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60093"/>
              </a:buClr>
              <a:buSzPts val="2400"/>
              <a:buChar char="–"/>
            </a:pPr>
            <a:r>
              <a:rPr b="1" lang="en-US" sz="2400">
                <a:solidFill>
                  <a:srgbClr val="D60093"/>
                </a:solidFill>
              </a:rPr>
              <a:t>Example:</a:t>
            </a:r>
            <a:r>
              <a:rPr lang="en-US" sz="2400"/>
              <a:t> Query “Trojan” wants different pages depending on whether you are interested in sports, history, and computer security</a:t>
            </a:r>
            <a:endParaRPr/>
          </a:p>
        </p:txBody>
      </p:sp>
      <p:sp>
        <p:nvSpPr>
          <p:cNvPr id="560" name="Google Shape;560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6" name="Google Shape;566;p34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7" name="Google Shape;567;p34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8" name="Google Shape;568;p34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9" name="Google Shape;569;p34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0" name="Google Shape;570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Topic-Specific PageRank</a:t>
            </a:r>
            <a:endParaRPr/>
          </a:p>
        </p:txBody>
      </p:sp>
      <p:sp>
        <p:nvSpPr>
          <p:cNvPr id="571" name="Google Shape;571;p34"/>
          <p:cNvSpPr txBox="1"/>
          <p:nvPr>
            <p:ph idx="1" type="body"/>
          </p:nvPr>
        </p:nvSpPr>
        <p:spPr>
          <a:xfrm>
            <a:off x="457200" y="14478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Random walker has a small probability of teleporting at any step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66"/>
              </a:buClr>
              <a:buSzPts val="2800"/>
              <a:buChar char="•"/>
            </a:pPr>
            <a:r>
              <a:rPr b="1" lang="en-US" sz="2800">
                <a:solidFill>
                  <a:srgbClr val="FF0066"/>
                </a:solidFill>
              </a:rPr>
              <a:t>Where a Teleport can go: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ts val="2400"/>
              <a:buChar char="–"/>
            </a:pPr>
            <a:r>
              <a:rPr b="1" lang="en-US" sz="2400">
                <a:solidFill>
                  <a:srgbClr val="0000FF"/>
                </a:solidFill>
              </a:rPr>
              <a:t>Standard PageRank: </a:t>
            </a:r>
            <a:r>
              <a:rPr b="1" lang="en-US" sz="2400"/>
              <a:t>Any page with equal probability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ts val="2400"/>
              <a:buChar char="–"/>
            </a:pPr>
            <a:r>
              <a:rPr b="1" lang="en-US" sz="2400">
                <a:solidFill>
                  <a:srgbClr val="0000FF"/>
                </a:solidFill>
              </a:rPr>
              <a:t>Topic Specific PageRank: </a:t>
            </a:r>
            <a:r>
              <a:rPr b="1" lang="en-US" sz="2400"/>
              <a:t>A topic-specific set of “relevant” pages (</a:t>
            </a:r>
            <a:r>
              <a:rPr b="1" lang="en-US" sz="2400">
                <a:solidFill>
                  <a:srgbClr val="008000"/>
                </a:solidFill>
              </a:rPr>
              <a:t>teleport set</a:t>
            </a:r>
            <a:r>
              <a:rPr b="1" lang="en-US" sz="2400"/>
              <a:t>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D60093"/>
              </a:buClr>
              <a:buSzPts val="2800"/>
              <a:buChar char="•"/>
            </a:pPr>
            <a:r>
              <a:rPr b="1" lang="en-US" sz="2800">
                <a:solidFill>
                  <a:srgbClr val="D60093"/>
                </a:solidFill>
              </a:rPr>
              <a:t>Idea: Bias the random walk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When walker teleports, she picks a page from a set </a:t>
            </a:r>
            <a:r>
              <a:rPr b="1" i="1" lang="en-US" sz="2400"/>
              <a:t>S</a:t>
            </a:r>
            <a:endParaRPr b="1" sz="24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8000"/>
              </a:buClr>
              <a:buSzPts val="2400"/>
              <a:buChar char="–"/>
            </a:pPr>
            <a:r>
              <a:rPr b="1" i="1" lang="en-US" sz="2400">
                <a:solidFill>
                  <a:srgbClr val="008000"/>
                </a:solidFill>
              </a:rPr>
              <a:t>S</a:t>
            </a:r>
            <a:r>
              <a:rPr b="1" lang="en-US" sz="2400">
                <a:solidFill>
                  <a:srgbClr val="008000"/>
                </a:solidFill>
              </a:rPr>
              <a:t> contains only pages that are relevant to the topic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E.g., Open Directory (DMOZ) pages for a given </a:t>
            </a:r>
            <a:br>
              <a:rPr lang="en-US" sz="2400"/>
            </a:br>
            <a:r>
              <a:rPr lang="en-US" sz="2400"/>
              <a:t>topic/query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ts val="2400"/>
              <a:buChar char="–"/>
            </a:pPr>
            <a:r>
              <a:rPr b="1" lang="en-US" sz="2400">
                <a:solidFill>
                  <a:srgbClr val="0000FF"/>
                </a:solidFill>
              </a:rPr>
              <a:t>For each teleport set </a:t>
            </a:r>
            <a:r>
              <a:rPr b="1" i="1" lang="en-US" sz="2400">
                <a:solidFill>
                  <a:srgbClr val="0000FF"/>
                </a:solidFill>
              </a:rPr>
              <a:t>S</a:t>
            </a:r>
            <a:r>
              <a:rPr b="1" lang="en-US" sz="2400">
                <a:solidFill>
                  <a:srgbClr val="0000FF"/>
                </a:solidFill>
              </a:rPr>
              <a:t>, we get a different vector </a:t>
            </a:r>
            <a:r>
              <a:rPr b="1" i="1" lang="en-US" sz="2400">
                <a:solidFill>
                  <a:srgbClr val="0000FF"/>
                </a:solidFill>
              </a:rPr>
              <a:t>r</a:t>
            </a:r>
            <a:r>
              <a:rPr b="1" baseline="-25000" i="1" lang="en-US" sz="2400">
                <a:solidFill>
                  <a:srgbClr val="0000FF"/>
                </a:solidFill>
              </a:rPr>
              <a:t>S</a:t>
            </a:r>
            <a:endParaRPr b="1" baseline="-25000" i="1" sz="2400">
              <a:solidFill>
                <a:srgbClr val="0000FF"/>
              </a:solidFill>
            </a:endParaRPr>
          </a:p>
        </p:txBody>
      </p:sp>
      <p:sp>
        <p:nvSpPr>
          <p:cNvPr id="572" name="Google Shape;572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8" name="Google Shape;578;p35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9" name="Google Shape;579;p35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0" name="Google Shape;580;p35"/>
          <p:cNvSpPr txBox="1"/>
          <p:nvPr>
            <p:ph type="title"/>
          </p:nvPr>
        </p:nvSpPr>
        <p:spPr>
          <a:xfrm>
            <a:off x="393700" y="11430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/>
              <a:t>Discover Topic PageRank Vectors r</a:t>
            </a:r>
            <a:r>
              <a:rPr baseline="-25000" lang="en-US" sz="3200"/>
              <a:t>s</a:t>
            </a:r>
            <a:r>
              <a:rPr lang="en-US" sz="3200"/>
              <a:t> for Topic Set S</a:t>
            </a:r>
            <a:endParaRPr/>
          </a:p>
        </p:txBody>
      </p:sp>
      <p:sp>
        <p:nvSpPr>
          <p:cNvPr id="581" name="Google Shape;581;p35"/>
          <p:cNvSpPr txBox="1"/>
          <p:nvPr>
            <p:ph idx="1" type="body"/>
          </p:nvPr>
        </p:nvSpPr>
        <p:spPr>
          <a:xfrm>
            <a:off x="317500" y="1111249"/>
            <a:ext cx="8534400" cy="525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2400"/>
              <a:buChar char="•"/>
            </a:pPr>
            <a:r>
              <a:rPr b="1" lang="en-US" sz="2400">
                <a:solidFill>
                  <a:srgbClr val="008000"/>
                </a:solidFill>
              </a:rPr>
              <a:t>If the search engine can deduce the user’s interests, then it can do a better job of returning relevant pages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A private PageRank vector that gives importance of each page to that user (not feasible!)</a:t>
            </a:r>
            <a:endParaRPr/>
          </a:p>
          <a:p>
            <a:pPr indent="-241300" lvl="1" marL="74295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</a:pPr>
            <a:r>
              <a:t/>
            </a:r>
            <a:endParaRPr sz="7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ts val="2400"/>
              <a:buChar char="•"/>
            </a:pPr>
            <a:r>
              <a:rPr b="1" lang="en-US" sz="2400">
                <a:solidFill>
                  <a:srgbClr val="0000FF"/>
                </a:solidFill>
              </a:rPr>
              <a:t>Topic-Sensitive PageRank: creates one vector for some small number of topics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–"/>
            </a:pPr>
            <a:r>
              <a:rPr b="1" lang="en-US" sz="2000">
                <a:solidFill>
                  <a:srgbClr val="000000"/>
                </a:solidFill>
              </a:rPr>
              <a:t>Bias PageRank to favor pages of that topic</a:t>
            </a:r>
            <a:endParaRPr/>
          </a:p>
          <a:p>
            <a:pPr indent="-241300" lvl="1" marL="74295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</a:pPr>
            <a:r>
              <a:t/>
            </a:r>
            <a:endParaRPr b="1" sz="700">
              <a:solidFill>
                <a:srgbClr val="000000"/>
              </a:solidFill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ts val="2400"/>
              <a:buChar char="•"/>
            </a:pPr>
            <a:r>
              <a:rPr b="1" lang="en-US" sz="2400">
                <a:solidFill>
                  <a:srgbClr val="0000FF"/>
                </a:solidFill>
              </a:rPr>
              <a:t>Create different PageRank vectors for different topics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The 16 top-level categories of the Open Directory (DMOZ):  arts, business, sports,…</a:t>
            </a:r>
            <a:endParaRPr/>
          </a:p>
          <a:p>
            <a:pPr indent="-184150" lvl="2" marL="1143000" rtl="0" algn="l">
              <a:lnSpc>
                <a:spcPct val="9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</a:pPr>
            <a:r>
              <a:t/>
            </a:r>
            <a:endParaRPr sz="700"/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400">
                <a:solidFill>
                  <a:srgbClr val="000000"/>
                </a:solidFill>
              </a:rPr>
              <a:t>If we can </a:t>
            </a:r>
            <a:r>
              <a:rPr b="1" lang="en-US" sz="2400">
                <a:solidFill>
                  <a:srgbClr val="008000"/>
                </a:solidFill>
              </a:rPr>
              <a:t>determine that the user is interested in one of these topics</a:t>
            </a:r>
            <a:r>
              <a:rPr b="1" lang="en-US" sz="2400">
                <a:solidFill>
                  <a:srgbClr val="D60093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(e.g., by content of pages they recently viewed)</a:t>
            </a:r>
            <a:r>
              <a:rPr b="1" lang="en-US" sz="2400">
                <a:solidFill>
                  <a:srgbClr val="D60093"/>
                </a:solidFill>
              </a:rPr>
              <a:t>, use the PageRank vector for that topic when deciding on ranking of pages </a:t>
            </a:r>
            <a:r>
              <a:rPr lang="en-US" sz="2400"/>
              <a:t>for query results</a:t>
            </a:r>
            <a:endParaRPr/>
          </a:p>
          <a:p>
            <a:pPr indent="-1905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1905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582" name="Google Shape;582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Biased Random Walk</a:t>
            </a:r>
            <a:endParaRPr/>
          </a:p>
        </p:txBody>
      </p:sp>
      <p:sp>
        <p:nvSpPr>
          <p:cNvPr id="589" name="Google Shape;589;p3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Bias toward a set S of pages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800"/>
              <a:t>S called teleport set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800"/>
              <a:t>e</a:t>
            </a:r>
            <a:r>
              <a:rPr baseline="-25000" lang="en-US" sz="2800"/>
              <a:t>S</a:t>
            </a:r>
            <a:r>
              <a:rPr lang="en-US" sz="2800"/>
              <a:t>: a vector with 1 for pages in S, 0 otherwise</a:t>
            </a:r>
            <a:endParaRPr baseline="-25000" sz="2800"/>
          </a:p>
          <a:p>
            <a:pPr indent="-1079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</p:txBody>
      </p:sp>
      <p:sp>
        <p:nvSpPr>
          <p:cNvPr id="590" name="Google Shape;590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91" name="Google Shape;59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200" y="3748087"/>
            <a:ext cx="3988790" cy="633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597" name="Google Shape;597;p3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702" r="0" t="-161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598" name="Google Shape;598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99" name="Google Shape;599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67622" y="1741369"/>
            <a:ext cx="3076575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05244" y="5028843"/>
            <a:ext cx="5683081" cy="1755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45103" y="4425400"/>
            <a:ext cx="3988790" cy="633413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37"/>
          <p:cNvSpPr txBox="1"/>
          <p:nvPr/>
        </p:nvSpPr>
        <p:spPr>
          <a:xfrm>
            <a:off x="7391400" y="5028843"/>
            <a:ext cx="127631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2/10 * 1/2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3" name="Google Shape;603;p37"/>
          <p:cNvCxnSpPr/>
          <p:nvPr/>
        </p:nvCxnSpPr>
        <p:spPr>
          <a:xfrm flipH="1" rot="10800000">
            <a:off x="6553200" y="5398175"/>
            <a:ext cx="838200" cy="240625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604" name="Google Shape;604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8700" y="2274769"/>
            <a:ext cx="3970621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610" name="Google Shape;610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11" name="Google Shape;61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877" y="4343400"/>
            <a:ext cx="8002245" cy="1614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54" y="1368742"/>
            <a:ext cx="3076575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38"/>
          <p:cNvSpPr txBox="1"/>
          <p:nvPr/>
        </p:nvSpPr>
        <p:spPr>
          <a:xfrm>
            <a:off x="4569644" y="3616683"/>
            <a:ext cx="357918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Unbiased: A has the largest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38"/>
          <p:cNvSpPr txBox="1"/>
          <p:nvPr/>
        </p:nvSpPr>
        <p:spPr>
          <a:xfrm>
            <a:off x="2111165" y="5950691"/>
            <a:ext cx="492166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Biased: B and D has largest PageRanks</a:t>
            </a:r>
            <a:endParaRPr b="0" i="0" sz="24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38"/>
          <p:cNvSpPr/>
          <p:nvPr/>
        </p:nvSpPr>
        <p:spPr>
          <a:xfrm>
            <a:off x="7225420" y="4815128"/>
            <a:ext cx="930921" cy="304800"/>
          </a:xfrm>
          <a:prstGeom prst="rect">
            <a:avLst/>
          </a:prstGeom>
          <a:noFill/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38"/>
          <p:cNvSpPr/>
          <p:nvPr/>
        </p:nvSpPr>
        <p:spPr>
          <a:xfrm>
            <a:off x="7263919" y="5439256"/>
            <a:ext cx="930921" cy="304800"/>
          </a:xfrm>
          <a:prstGeom prst="rect">
            <a:avLst/>
          </a:prstGeom>
          <a:noFill/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7" name="Google Shape;617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37396" y="1608138"/>
            <a:ext cx="5939147" cy="1655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Integrating Topic-Sensitive PageRank Into a Search Engine</a:t>
            </a:r>
            <a:endParaRPr/>
          </a:p>
        </p:txBody>
      </p:sp>
      <p:sp>
        <p:nvSpPr>
          <p:cNvPr id="623" name="Google Shape;623;p39"/>
          <p:cNvSpPr txBox="1"/>
          <p:nvPr>
            <p:ph idx="1" type="body"/>
          </p:nvPr>
        </p:nvSpPr>
        <p:spPr>
          <a:xfrm>
            <a:off x="685800" y="1905000"/>
            <a:ext cx="77724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Calibri"/>
              <a:buAutoNum type="arabicPeriod"/>
            </a:pPr>
            <a:r>
              <a:rPr b="1" lang="en-US" sz="2400">
                <a:solidFill>
                  <a:srgbClr val="0000FF"/>
                </a:solidFill>
              </a:rPr>
              <a:t>Decide on topics </a:t>
            </a:r>
            <a:r>
              <a:rPr lang="en-US" sz="2400"/>
              <a:t>for which to create specialized PageRank vectors</a:t>
            </a:r>
            <a:endParaRPr/>
          </a:p>
          <a:p>
            <a:pPr indent="-463550" lvl="0" marL="51435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sz="800"/>
          </a:p>
          <a:p>
            <a:pPr indent="-514350" lvl="0" marL="5143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8000"/>
              </a:buClr>
              <a:buSzPts val="2400"/>
              <a:buFont typeface="Calibri"/>
              <a:buAutoNum type="arabicPeriod"/>
            </a:pPr>
            <a:r>
              <a:rPr b="1" lang="en-US" sz="2400">
                <a:solidFill>
                  <a:srgbClr val="008000"/>
                </a:solidFill>
              </a:rPr>
              <a:t>Pick a teleport set for each of these topics</a:t>
            </a:r>
            <a:endParaRPr/>
          </a:p>
          <a:p>
            <a:pPr indent="-51435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Use that set to </a:t>
            </a:r>
            <a:r>
              <a:rPr b="1" lang="en-US" sz="2000">
                <a:solidFill>
                  <a:srgbClr val="FF0066"/>
                </a:solidFill>
              </a:rPr>
              <a:t>compute topic-sensitive PageRank for that topic</a:t>
            </a:r>
            <a:endParaRPr/>
          </a:p>
          <a:p>
            <a:pPr indent="-463550" lvl="0" marL="51435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sz="800"/>
          </a:p>
          <a:p>
            <a:pPr indent="-514350" lvl="0" marL="5143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Calibri"/>
              <a:buAutoNum type="arabicPeriod"/>
            </a:pPr>
            <a:r>
              <a:rPr b="1" lang="en-US" sz="2400">
                <a:solidFill>
                  <a:srgbClr val="0000FF"/>
                </a:solidFill>
              </a:rPr>
              <a:t>Determine the topic or set of topics most relevant to a particular search query </a:t>
            </a:r>
            <a:endParaRPr/>
          </a:p>
          <a:p>
            <a:pPr indent="-51435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b="1" lang="en-US" sz="2000"/>
              <a:t>More on this in next slide</a:t>
            </a:r>
            <a:endParaRPr/>
          </a:p>
          <a:p>
            <a:pPr indent="-463550" lvl="0" marL="51435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sz="800"/>
          </a:p>
          <a:p>
            <a:pPr indent="-514350" lvl="0" marL="5143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Calibri"/>
              <a:buAutoNum type="arabicPeriod"/>
            </a:pPr>
            <a:r>
              <a:rPr b="1" lang="en-US" sz="2400">
                <a:solidFill>
                  <a:srgbClr val="FF0066"/>
                </a:solidFill>
              </a:rPr>
              <a:t>Use the PageRank vector for those topic(s) to order the responses to the search query</a:t>
            </a:r>
            <a:endParaRPr/>
          </a:p>
        </p:txBody>
      </p:sp>
      <p:sp>
        <p:nvSpPr>
          <p:cNvPr id="624" name="Google Shape;624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7ED8"/>
              </a:buClr>
              <a:buSzPts val="4400"/>
              <a:buFont typeface="Calibri"/>
              <a:buNone/>
            </a:pPr>
            <a:r>
              <a:rPr lang="en-US">
                <a:solidFill>
                  <a:srgbClr val="337ED8"/>
                </a:solidFill>
              </a:rPr>
              <a:t>The Stationary Distribution</a:t>
            </a:r>
            <a:endParaRPr/>
          </a:p>
        </p:txBody>
      </p:sp>
      <p:sp>
        <p:nvSpPr>
          <p:cNvPr id="109" name="Google Shape;109;p4"/>
          <p:cNvSpPr txBox="1"/>
          <p:nvPr>
            <p:ph idx="1" type="body"/>
          </p:nvPr>
        </p:nvSpPr>
        <p:spPr>
          <a:xfrm>
            <a:off x="457200" y="1524000"/>
            <a:ext cx="5561700" cy="2661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110" name="Google Shape;110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9710" y="2584450"/>
            <a:ext cx="2344738" cy="4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4"/>
          <p:cNvSpPr/>
          <p:nvPr/>
        </p:nvSpPr>
        <p:spPr>
          <a:xfrm>
            <a:off x="7772400" y="2173909"/>
            <a:ext cx="419358" cy="4168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3" name="Google Shape;113;p4"/>
          <p:cNvCxnSpPr>
            <a:endCxn id="112" idx="1"/>
          </p:cNvCxnSpPr>
          <p:nvPr/>
        </p:nvCxnSpPr>
        <p:spPr>
          <a:xfrm>
            <a:off x="7489114" y="1391661"/>
            <a:ext cx="344700" cy="843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4" name="Google Shape;114;p4"/>
          <p:cNvCxnSpPr>
            <a:endCxn id="112" idx="0"/>
          </p:cNvCxnSpPr>
          <p:nvPr/>
        </p:nvCxnSpPr>
        <p:spPr>
          <a:xfrm flipH="1">
            <a:off x="7982079" y="1391809"/>
            <a:ext cx="209700" cy="782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5" name="Google Shape;115;p4"/>
          <p:cNvCxnSpPr>
            <a:endCxn id="112" idx="7"/>
          </p:cNvCxnSpPr>
          <p:nvPr/>
        </p:nvCxnSpPr>
        <p:spPr>
          <a:xfrm flipH="1">
            <a:off x="8130344" y="1391661"/>
            <a:ext cx="727800" cy="843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16" name="Google Shape;116;p4"/>
          <p:cNvSpPr/>
          <p:nvPr/>
        </p:nvSpPr>
        <p:spPr>
          <a:xfrm>
            <a:off x="7226042" y="1219200"/>
            <a:ext cx="419358" cy="416891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baseline="-2500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7937242" y="1219200"/>
            <a:ext cx="419358" cy="416891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baseline="-2500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"/>
          <p:cNvSpPr/>
          <p:nvPr/>
        </p:nvSpPr>
        <p:spPr>
          <a:xfrm>
            <a:off x="8648442" y="1219200"/>
            <a:ext cx="419358" cy="416891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baseline="-2500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How to Select the Topic Set that is Most Relevant to the Search Query?</a:t>
            </a:r>
            <a:endParaRPr/>
          </a:p>
        </p:txBody>
      </p:sp>
      <p:sp>
        <p:nvSpPr>
          <p:cNvPr id="631" name="Google Shape;631;p40"/>
          <p:cNvSpPr txBox="1"/>
          <p:nvPr>
            <p:ph idx="1" type="body"/>
          </p:nvPr>
        </p:nvSpPr>
        <p:spPr>
          <a:xfrm>
            <a:off x="685800" y="1752600"/>
            <a:ext cx="77724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60093"/>
              </a:buClr>
              <a:buSzPts val="2400"/>
              <a:buChar char="•"/>
            </a:pPr>
            <a:r>
              <a:rPr b="1" lang="en-US" sz="2400">
                <a:solidFill>
                  <a:srgbClr val="D60093"/>
                </a:solidFill>
              </a:rPr>
              <a:t>Tricky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Several methods proposed:</a:t>
            </a:r>
            <a:endParaRPr/>
          </a:p>
          <a:p>
            <a:pPr indent="-457200" lvl="0" marL="5143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Calibri"/>
              <a:buAutoNum type="arabicPeriod"/>
            </a:pPr>
            <a:r>
              <a:rPr b="1" lang="en-US" sz="2400">
                <a:solidFill>
                  <a:srgbClr val="0000FF"/>
                </a:solidFill>
              </a:rPr>
              <a:t>User can pick from a topic menu</a:t>
            </a:r>
            <a:endParaRPr/>
          </a:p>
          <a:p>
            <a:pPr indent="-457200" lvl="0" marL="5143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Calibri"/>
              <a:buAutoNum type="arabicPeriod"/>
            </a:pPr>
            <a:r>
              <a:rPr b="1" lang="en-US" sz="2400">
                <a:solidFill>
                  <a:srgbClr val="FF0066"/>
                </a:solidFill>
              </a:rPr>
              <a:t>Infer the topic(s) from the context of the query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b="1" lang="en-US" sz="2000"/>
              <a:t>Words that appear in Web pages recently searched by user or recent user queries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E.g., query is launched from a web page talking about a known topic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History of queries: e.g., “basketball” followed by “Kobe”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b="1" lang="en-US" sz="2000"/>
              <a:t>Classification of documents by topic: </a:t>
            </a:r>
            <a:r>
              <a:rPr lang="en-US" sz="2000"/>
              <a:t>studied for decades</a:t>
            </a:r>
            <a:endParaRPr/>
          </a:p>
          <a:p>
            <a:pPr indent="-457200" lvl="0" marL="5143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8000"/>
              </a:buClr>
              <a:buSzPts val="2400"/>
              <a:buFont typeface="Calibri"/>
              <a:buAutoNum type="arabicPeriod"/>
            </a:pPr>
            <a:r>
              <a:rPr b="1" lang="en-US" sz="2400">
                <a:solidFill>
                  <a:srgbClr val="008000"/>
                </a:solidFill>
              </a:rPr>
              <a:t>Infer the topic(s) from information about the user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E.g., the </a:t>
            </a:r>
            <a:r>
              <a:rPr b="1" lang="en-US" sz="2000"/>
              <a:t>user’s bookmarks, their interest on Facebook</a:t>
            </a:r>
            <a:r>
              <a:rPr lang="en-US" sz="2000"/>
              <a:t>, etc. </a:t>
            </a:r>
            <a:endParaRPr/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632" name="Google Shape;632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TrustRank: </a:t>
            </a:r>
            <a:br>
              <a:rPr lang="en-US"/>
            </a:br>
            <a:r>
              <a:rPr lang="en-US"/>
              <a:t>Combatting Web Spam</a:t>
            </a:r>
            <a:endParaRPr/>
          </a:p>
        </p:txBody>
      </p:sp>
      <p:sp>
        <p:nvSpPr>
          <p:cNvPr id="638" name="Google Shape;638;p4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3" name="Google Shape;643;p42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4" name="Google Shape;644;p42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5" name="Google Shape;645;p42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6" name="Google Shape;646;p42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7" name="Google Shape;647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is Web Spam?</a:t>
            </a:r>
            <a:endParaRPr/>
          </a:p>
        </p:txBody>
      </p:sp>
      <p:sp>
        <p:nvSpPr>
          <p:cNvPr id="648" name="Google Shape;648;p4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FF"/>
              </a:buClr>
              <a:buSzPts val="3200"/>
              <a:buChar char="•"/>
            </a:pPr>
            <a:r>
              <a:rPr b="1" lang="en-US" sz="3200">
                <a:solidFill>
                  <a:srgbClr val="0066FF"/>
                </a:solidFill>
              </a:rPr>
              <a:t>Spamming:</a:t>
            </a:r>
            <a:r>
              <a:rPr b="1" lang="en-US" sz="3200"/>
              <a:t>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800"/>
              <a:t>Deliberate action to boost a webpage’s position in search results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800"/>
              <a:t>Not commensurate with page’s real value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This is a very broad definition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b="1" lang="en-US" sz="2800"/>
              <a:t>SEO</a:t>
            </a:r>
            <a:r>
              <a:rPr lang="en-US" sz="2800"/>
              <a:t> industry might disagree!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800"/>
              <a:t>SEO = search engine optimization</a:t>
            </a:r>
            <a:endParaRPr/>
          </a:p>
          <a:p>
            <a:pPr indent="-114300" lvl="8" marL="3886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Approximately </a:t>
            </a:r>
            <a:r>
              <a:rPr b="1" lang="en-US" sz="3200">
                <a:solidFill>
                  <a:srgbClr val="008000"/>
                </a:solidFill>
              </a:rPr>
              <a:t>10-15% </a:t>
            </a:r>
            <a:r>
              <a:rPr lang="en-US" sz="3200"/>
              <a:t>of web pages are spam</a:t>
            </a:r>
            <a:endParaRPr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/>
          </a:p>
        </p:txBody>
      </p:sp>
      <p:sp>
        <p:nvSpPr>
          <p:cNvPr id="649" name="Google Shape;649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4" name="Google Shape;654;p43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5" name="Google Shape;655;p43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6" name="Google Shape;656;p43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7" name="Google Shape;657;p43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8" name="Google Shape;658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Web Search</a:t>
            </a:r>
            <a:endParaRPr/>
          </a:p>
        </p:txBody>
      </p:sp>
      <p:sp>
        <p:nvSpPr>
          <p:cNvPr id="659" name="Google Shape;659;p4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0093"/>
              </a:buClr>
              <a:buSzPts val="2800"/>
              <a:buChar char="•"/>
            </a:pPr>
            <a:r>
              <a:rPr b="1" lang="en-US" sz="2800">
                <a:solidFill>
                  <a:srgbClr val="D60093"/>
                </a:solidFill>
              </a:rPr>
              <a:t>Early search engines: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Crawl the Web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Index pages by words they contained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Respond to </a:t>
            </a:r>
            <a:r>
              <a:rPr lang="en-US" sz="2400">
                <a:solidFill>
                  <a:srgbClr val="0000FF"/>
                </a:solidFill>
              </a:rPr>
              <a:t>search queries </a:t>
            </a:r>
            <a:r>
              <a:rPr lang="en-US" sz="2400"/>
              <a:t>(lists of words) with the pages containing those words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FF"/>
              </a:buClr>
              <a:buSzPts val="2800"/>
              <a:buChar char="•"/>
            </a:pPr>
            <a:r>
              <a:rPr b="1" lang="en-US" sz="2800">
                <a:solidFill>
                  <a:srgbClr val="0000FF"/>
                </a:solidFill>
              </a:rPr>
              <a:t>Early page ranking: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Attempt to order pages matching a search query by “importance”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8000"/>
              </a:buClr>
              <a:buSzPts val="2400"/>
              <a:buChar char="–"/>
            </a:pPr>
            <a:r>
              <a:rPr b="1" lang="en-US" sz="2400">
                <a:solidFill>
                  <a:srgbClr val="008000"/>
                </a:solidFill>
              </a:rPr>
              <a:t>First search engines considered: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US" sz="1800"/>
              <a:t>(1)</a:t>
            </a:r>
            <a:r>
              <a:rPr lang="en-US" sz="1800"/>
              <a:t> </a:t>
            </a:r>
            <a:r>
              <a:rPr b="1" lang="en-US" sz="1800"/>
              <a:t>Number of times </a:t>
            </a:r>
            <a:r>
              <a:rPr lang="en-US" sz="1800"/>
              <a:t>query words appeared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US" sz="1800"/>
              <a:t>(2)</a:t>
            </a:r>
            <a:r>
              <a:rPr lang="en-US" sz="1800"/>
              <a:t> Prominence of </a:t>
            </a:r>
            <a:r>
              <a:rPr b="1" lang="en-US" sz="1800"/>
              <a:t>word position</a:t>
            </a:r>
            <a:r>
              <a:rPr lang="en-US" sz="1800"/>
              <a:t>, e.g. title, header</a:t>
            </a:r>
            <a:endParaRPr/>
          </a:p>
        </p:txBody>
      </p:sp>
      <p:sp>
        <p:nvSpPr>
          <p:cNvPr id="660" name="Google Shape;660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6" name="Google Shape;666;p44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7" name="Google Shape;667;p44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8" name="Google Shape;668;p44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9" name="Google Shape;669;p44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0" name="Google Shape;670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First Spammers: Term Spam</a:t>
            </a:r>
            <a:endParaRPr/>
          </a:p>
        </p:txBody>
      </p:sp>
      <p:sp>
        <p:nvSpPr>
          <p:cNvPr id="671" name="Google Shape;671;p4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•"/>
            </a:pPr>
            <a:r>
              <a:rPr b="1" lang="en-US" sz="2400">
                <a:solidFill>
                  <a:srgbClr val="0000FF"/>
                </a:solidFill>
              </a:rPr>
              <a:t>How do you make your page </a:t>
            </a:r>
            <a:r>
              <a:rPr b="1" lang="en-US" sz="2400">
                <a:solidFill>
                  <a:srgbClr val="FF0066"/>
                </a:solidFill>
              </a:rPr>
              <a:t>appear </a:t>
            </a:r>
            <a:r>
              <a:rPr b="1" lang="en-US" sz="2400">
                <a:solidFill>
                  <a:srgbClr val="0000FF"/>
                </a:solidFill>
              </a:rPr>
              <a:t>to be about movies?</a:t>
            </a:r>
            <a:endParaRPr/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solidFill>
                <a:srgbClr val="0000FF"/>
              </a:solidFill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8000"/>
              </a:buClr>
              <a:buSzPts val="2400"/>
              <a:buChar char="•"/>
            </a:pPr>
            <a:r>
              <a:rPr b="1" lang="en-US" sz="2400">
                <a:solidFill>
                  <a:srgbClr val="008000"/>
                </a:solidFill>
              </a:rPr>
              <a:t>(1)</a:t>
            </a:r>
            <a:r>
              <a:rPr lang="en-US" sz="2400">
                <a:solidFill>
                  <a:schemeClr val="accent3"/>
                </a:solidFill>
              </a:rPr>
              <a:t> </a:t>
            </a:r>
            <a:r>
              <a:rPr b="1" lang="en-US" sz="2400">
                <a:solidFill>
                  <a:srgbClr val="008000"/>
                </a:solidFill>
              </a:rPr>
              <a:t>Add the word movie 1,000 times to your page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Set text color to the background color, so only search engines would see it</a:t>
            </a:r>
            <a:endParaRPr/>
          </a:p>
          <a:p>
            <a:pPr indent="-158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8000"/>
              </a:buClr>
              <a:buSzPts val="2400"/>
              <a:buChar char="•"/>
            </a:pPr>
            <a:r>
              <a:rPr b="1" lang="en-US" sz="2400">
                <a:solidFill>
                  <a:srgbClr val="008000"/>
                </a:solidFill>
              </a:rPr>
              <a:t>(2)</a:t>
            </a:r>
            <a:r>
              <a:rPr lang="en-US" sz="2400">
                <a:solidFill>
                  <a:schemeClr val="accent3"/>
                </a:solidFill>
              </a:rPr>
              <a:t> </a:t>
            </a:r>
            <a:r>
              <a:rPr lang="en-US" sz="2400"/>
              <a:t>Or</a:t>
            </a:r>
            <a:r>
              <a:rPr b="1" lang="en-US" sz="2400">
                <a:solidFill>
                  <a:srgbClr val="008000"/>
                </a:solidFill>
              </a:rPr>
              <a:t>, run the query “movie” on your target search engine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See what page came first in the listings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8000"/>
              </a:buClr>
              <a:buSzPts val="2000"/>
              <a:buChar char="–"/>
            </a:pPr>
            <a:r>
              <a:rPr b="1" lang="en-US" sz="2000">
                <a:solidFill>
                  <a:srgbClr val="008000"/>
                </a:solidFill>
              </a:rPr>
              <a:t>Copy it into your page, make it “invisible”</a:t>
            </a:r>
            <a:endParaRPr/>
          </a:p>
          <a:p>
            <a:pPr indent="-158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 sz="2000">
              <a:solidFill>
                <a:srgbClr val="008000"/>
              </a:solidFill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ts val="2400"/>
              <a:buChar char="•"/>
            </a:pPr>
            <a:r>
              <a:rPr b="1" lang="en-US" sz="2400">
                <a:solidFill>
                  <a:srgbClr val="0000FF"/>
                </a:solidFill>
              </a:rPr>
              <a:t>These and similar techniques are called </a:t>
            </a:r>
            <a:r>
              <a:rPr b="1" lang="en-US" sz="2400">
                <a:solidFill>
                  <a:srgbClr val="FF0066"/>
                </a:solidFill>
              </a:rPr>
              <a:t>term spam</a:t>
            </a:r>
            <a:endParaRPr/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672" name="Google Shape;672;p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7" name="Google Shape;677;p45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8" name="Google Shape;678;p45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9" name="Google Shape;679;p45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0" name="Google Shape;680;p45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1" name="Google Shape;681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Google’s Solution to Term Spam</a:t>
            </a:r>
            <a:endParaRPr/>
          </a:p>
        </p:txBody>
      </p:sp>
      <p:sp>
        <p:nvSpPr>
          <p:cNvPr id="682" name="Google Shape;682;p4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0093"/>
              </a:buClr>
              <a:buSzPts val="2400"/>
              <a:buChar char="•"/>
            </a:pPr>
            <a:r>
              <a:rPr b="1" lang="en-US" sz="2400">
                <a:solidFill>
                  <a:srgbClr val="D60093"/>
                </a:solidFill>
              </a:rPr>
              <a:t>Believe what people say about you, rather than what you say about yourself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Use words in the </a:t>
            </a:r>
            <a:r>
              <a:rPr b="1" lang="en-US" sz="2000">
                <a:solidFill>
                  <a:srgbClr val="008000"/>
                </a:solidFill>
              </a:rPr>
              <a:t>anchor text (words that appear underlined to represent the link) </a:t>
            </a:r>
            <a:r>
              <a:rPr lang="en-US" sz="2000"/>
              <a:t>and its surrounding text</a:t>
            </a:r>
            <a:endParaRPr/>
          </a:p>
          <a:p>
            <a:pPr indent="-139700" lvl="8" marL="3886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ts val="2400"/>
              <a:buChar char="•"/>
            </a:pPr>
            <a:r>
              <a:rPr b="1" lang="en-US" sz="2400">
                <a:solidFill>
                  <a:srgbClr val="0000FF"/>
                </a:solidFill>
              </a:rPr>
              <a:t>PageRank </a:t>
            </a:r>
            <a:r>
              <a:rPr lang="en-US" sz="2400">
                <a:solidFill>
                  <a:srgbClr val="0000FF"/>
                </a:solidFill>
              </a:rPr>
              <a:t>as a tool to  measure the “importance” of Web pages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8000"/>
              </a:buClr>
              <a:buSzPts val="2000"/>
              <a:buChar char="–"/>
            </a:pPr>
            <a:r>
              <a:rPr b="1" lang="en-US" sz="2000">
                <a:solidFill>
                  <a:srgbClr val="008000"/>
                </a:solidFill>
              </a:rPr>
              <a:t>Doesn’t depend on content of pages</a:t>
            </a:r>
            <a:endParaRPr/>
          </a:p>
        </p:txBody>
      </p:sp>
      <p:sp>
        <p:nvSpPr>
          <p:cNvPr id="683" name="Google Shape;683;p4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8" name="Google Shape;688;p46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9" name="Google Shape;689;p46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0" name="Google Shape;690;p46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1" name="Google Shape;691;p46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2" name="Google Shape;692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Why It Works?</a:t>
            </a:r>
            <a:endParaRPr/>
          </a:p>
        </p:txBody>
      </p:sp>
      <p:sp>
        <p:nvSpPr>
          <p:cNvPr id="693" name="Google Shape;693;p4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•"/>
            </a:pPr>
            <a:r>
              <a:rPr b="1" lang="en-US" sz="2400">
                <a:solidFill>
                  <a:srgbClr val="0000FF"/>
                </a:solidFill>
              </a:rPr>
              <a:t>Our hypothetical shirt-seller loses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Saying he is about movies doesn’t help, because </a:t>
            </a:r>
            <a:r>
              <a:rPr b="1" lang="en-US" sz="2000">
                <a:solidFill>
                  <a:srgbClr val="008000"/>
                </a:solidFill>
              </a:rPr>
              <a:t>others don’t say he is about movies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His page isn’t very important, so it </a:t>
            </a:r>
            <a:r>
              <a:rPr b="1" lang="en-US" sz="2000">
                <a:solidFill>
                  <a:srgbClr val="008000"/>
                </a:solidFill>
              </a:rPr>
              <a:t>won’t be ranked high for shirts or movies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60093"/>
              </a:buClr>
              <a:buSzPts val="2400"/>
              <a:buChar char="•"/>
            </a:pPr>
            <a:r>
              <a:rPr b="1" lang="en-US" sz="2400">
                <a:solidFill>
                  <a:srgbClr val="D60093"/>
                </a:solidFill>
              </a:rPr>
              <a:t>Example:</a:t>
            </a:r>
            <a:r>
              <a:rPr lang="en-US" sz="2400">
                <a:solidFill>
                  <a:srgbClr val="D60093"/>
                </a:solidFill>
              </a:rPr>
              <a:t>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Shirt-seller creates 1,000 pages, each links to his with “movie” in the anchor text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8000"/>
              </a:buClr>
              <a:buSzPts val="2000"/>
              <a:buChar char="–"/>
            </a:pPr>
            <a:r>
              <a:rPr b="1" lang="en-US" sz="2000">
                <a:solidFill>
                  <a:srgbClr val="008000"/>
                </a:solidFill>
              </a:rPr>
              <a:t>These pages have no links in, so they get little PageRank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So the shirt-seller </a:t>
            </a:r>
            <a:r>
              <a:rPr b="1" lang="en-US" sz="2000">
                <a:solidFill>
                  <a:srgbClr val="0000FF"/>
                </a:solidFill>
              </a:rPr>
              <a:t>can’t beat truly important movie pages, like IMDB</a:t>
            </a:r>
            <a:endParaRPr b="1" sz="2000">
              <a:solidFill>
                <a:srgbClr val="0000FF"/>
              </a:solidFill>
            </a:endParaRPr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694" name="Google Shape;694;p4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9" name="Google Shape;699;p47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0" name="Google Shape;700;p47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1" name="Google Shape;701;p47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2" name="Google Shape;702;p47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3" name="Google Shape;703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Google vs. Spammers: Round 2!</a:t>
            </a:r>
            <a:endParaRPr/>
          </a:p>
        </p:txBody>
      </p:sp>
      <p:sp>
        <p:nvSpPr>
          <p:cNvPr id="704" name="Google Shape;704;p4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Once Google became the dominant search engine, spammers began to work out ways to fool Google</a:t>
            </a:r>
            <a:endParaRPr/>
          </a:p>
          <a:p>
            <a:pPr indent="-139700" lvl="8" marL="3886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60093"/>
              </a:buClr>
              <a:buSzPts val="2400"/>
              <a:buChar char="•"/>
            </a:pPr>
            <a:r>
              <a:rPr b="1" lang="en-US" sz="2400">
                <a:solidFill>
                  <a:srgbClr val="D60093"/>
                </a:solidFill>
              </a:rPr>
              <a:t>Spam farms</a:t>
            </a:r>
            <a:r>
              <a:rPr lang="en-US" sz="2400">
                <a:solidFill>
                  <a:srgbClr val="D60093"/>
                </a:solidFill>
              </a:rPr>
              <a:t> </a:t>
            </a:r>
            <a:r>
              <a:rPr lang="en-US" sz="2400"/>
              <a:t>were developed to concentrate PageRank on a single page</a:t>
            </a:r>
            <a:endParaRPr/>
          </a:p>
          <a:p>
            <a:pPr indent="-139700" lvl="8" marL="3886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b="1" sz="1400">
              <a:solidFill>
                <a:srgbClr val="0000FF"/>
              </a:solidFill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ts val="2400"/>
              <a:buChar char="•"/>
            </a:pPr>
            <a:r>
              <a:rPr b="1" lang="en-US" sz="2400">
                <a:solidFill>
                  <a:srgbClr val="0000FF"/>
                </a:solidFill>
              </a:rPr>
              <a:t>Link spam: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Creating link structures that  </a:t>
            </a:r>
            <a:br>
              <a:rPr lang="en-US" sz="2000"/>
            </a:br>
            <a:r>
              <a:rPr lang="en-US" sz="2000"/>
              <a:t>boost PageRank of a particular </a:t>
            </a:r>
            <a:br>
              <a:rPr lang="en-US" sz="2000"/>
            </a:br>
            <a:r>
              <a:rPr lang="en-US" sz="2000"/>
              <a:t>page</a:t>
            </a:r>
            <a:endParaRPr/>
          </a:p>
          <a:p>
            <a:pPr indent="-158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 sz="2000">
              <a:solidFill>
                <a:schemeClr val="accent3"/>
              </a:solidFill>
            </a:endParaRPr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705" name="Google Shape;705;p4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06" name="Google Shape;7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8200" y="3413760"/>
            <a:ext cx="4114800" cy="3262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8"/>
          <p:cNvSpPr txBox="1"/>
          <p:nvPr>
            <p:ph type="title"/>
          </p:nvPr>
        </p:nvSpPr>
        <p:spPr>
          <a:xfrm>
            <a:off x="85237" y="0"/>
            <a:ext cx="49149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Spam Farm</a:t>
            </a:r>
            <a:endParaRPr/>
          </a:p>
        </p:txBody>
      </p:sp>
      <p:sp>
        <p:nvSpPr>
          <p:cNvPr id="713" name="Google Shape;713;p4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14" name="Google Shape;71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828417"/>
            <a:ext cx="7312088" cy="5115183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48"/>
          <p:cNvSpPr txBox="1"/>
          <p:nvPr/>
        </p:nvSpPr>
        <p:spPr>
          <a:xfrm>
            <a:off x="200297" y="5935581"/>
            <a:ext cx="479984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pages that the spammer cannot affect. Most of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Web is in this part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48"/>
          <p:cNvSpPr/>
          <p:nvPr/>
        </p:nvSpPr>
        <p:spPr>
          <a:xfrm>
            <a:off x="3505200" y="4572000"/>
            <a:ext cx="259080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those pages that, while they are not controlled by the spammer, can be affected by the spammer.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48"/>
          <p:cNvSpPr/>
          <p:nvPr/>
        </p:nvSpPr>
        <p:spPr>
          <a:xfrm>
            <a:off x="6559856" y="3338657"/>
            <a:ext cx="18288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pages that the spammer owns and controls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48"/>
          <p:cNvSpPr/>
          <p:nvPr/>
        </p:nvSpPr>
        <p:spPr>
          <a:xfrm>
            <a:off x="4268796" y="802328"/>
            <a:ext cx="388460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which the spammer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attempts to place as much PageRank as possible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48"/>
          <p:cNvSpPr/>
          <p:nvPr/>
        </p:nvSpPr>
        <p:spPr>
          <a:xfrm>
            <a:off x="6559856" y="2868585"/>
            <a:ext cx="164923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supporting pages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Spam Farm Analysis</a:t>
            </a:r>
            <a:endParaRPr/>
          </a:p>
        </p:txBody>
      </p:sp>
      <p:sp>
        <p:nvSpPr>
          <p:cNvPr id="725" name="Google Shape;725;p49"/>
          <p:cNvSpPr txBox="1"/>
          <p:nvPr>
            <p:ph idx="1" type="body"/>
          </p:nvPr>
        </p:nvSpPr>
        <p:spPr>
          <a:xfrm>
            <a:off x="457200" y="1600200"/>
            <a:ext cx="8229600" cy="495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078" r="0" t="-127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726" name="Google Shape;726;p4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Existence and Uniqueness</a:t>
            </a:r>
            <a:endParaRPr/>
          </a:p>
        </p:txBody>
      </p:sp>
      <p:sp>
        <p:nvSpPr>
          <p:cNvPr id="125" name="Google Shape;125;p5"/>
          <p:cNvSpPr txBox="1"/>
          <p:nvPr>
            <p:ph idx="1" type="body"/>
          </p:nvPr>
        </p:nvSpPr>
        <p:spPr>
          <a:xfrm>
            <a:off x="457200" y="1295401"/>
            <a:ext cx="82296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200"/>
              <a:buChar char="•"/>
            </a:pPr>
            <a:r>
              <a:rPr b="1" lang="en-US">
                <a:solidFill>
                  <a:srgbClr val="0000FF"/>
                </a:solidFill>
              </a:rPr>
              <a:t>A central result from the theory of random walks (a.k.a. Markov processes):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126" name="Google Shape;126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7" name="Google Shape;127;p5"/>
          <p:cNvSpPr/>
          <p:nvPr/>
        </p:nvSpPr>
        <p:spPr>
          <a:xfrm>
            <a:off x="533400" y="2743200"/>
            <a:ext cx="8229600" cy="30480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25400">
            <a:solidFill>
              <a:srgbClr val="B46D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 graphs that satisfy </a:t>
            </a:r>
            <a:r>
              <a:rPr b="1" i="0" lang="en-US" sz="32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certain conditions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b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i="0" lang="en-US" sz="32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stationary distribution is unique</a:t>
            </a:r>
            <a:r>
              <a:rPr b="0" i="0" lang="en-US" sz="32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 eventually will be reached </a:t>
            </a:r>
            <a:r>
              <a:rPr b="0" i="0" lang="en-US" sz="32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matter what the initial probability distribution at time </a:t>
            </a:r>
            <a:r>
              <a:rPr b="1" i="0" lang="en-US" sz="32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 = 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Compute PageRank of Target Page</a:t>
            </a:r>
            <a:endParaRPr/>
          </a:p>
        </p:txBody>
      </p:sp>
      <p:sp>
        <p:nvSpPr>
          <p:cNvPr id="732" name="Google Shape;732;p5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33" name="Google Shape;73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468" y="1417638"/>
            <a:ext cx="8591631" cy="4543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8" name="Google Shape;738;p51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9" name="Google Shape;739;p51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0" name="Google Shape;740;p51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1" name="Google Shape;741;p51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2" name="Google Shape;742;p5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lang="en-US"/>
            </a:br>
            <a:r>
              <a:rPr lang="en-US"/>
              <a:t>HITS: Hubs and Authorities</a:t>
            </a:r>
            <a:endParaRPr/>
          </a:p>
        </p:txBody>
      </p:sp>
      <p:sp>
        <p:nvSpPr>
          <p:cNvPr id="743" name="Google Shape;743;p5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HITS Ideas</a:t>
            </a:r>
            <a:endParaRPr/>
          </a:p>
        </p:txBody>
      </p:sp>
      <p:sp>
        <p:nvSpPr>
          <p:cNvPr id="749" name="Google Shape;749;p5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A variant of topic-sensitive PageRank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Topic = a set of trustworthy pages</a:t>
            </a:r>
            <a:endParaRPr/>
          </a:p>
          <a:p>
            <a:pPr indent="-1333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Identify trustworthy pages</a:t>
            </a:r>
            <a:endParaRPr/>
          </a:p>
          <a:p>
            <a:pPr indent="-457200" lvl="1" marL="8001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/>
              <a:t>Manually examine pages with high PageRanks</a:t>
            </a:r>
            <a:endParaRPr sz="2400"/>
          </a:p>
          <a:p>
            <a:pPr indent="-457200" lvl="1" marL="8001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/>
              <a:t>Pick pages within controlled domains: edu, gov, mil</a:t>
            </a:r>
            <a:endParaRPr/>
          </a:p>
          <a:p>
            <a:pPr indent="-457200" lvl="1" marL="8001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/>
              <a:t>Avoid borderline pages, e.g., blog sites, forums</a:t>
            </a:r>
            <a:endParaRPr/>
          </a:p>
          <a:p>
            <a:pPr indent="-1333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</p:txBody>
      </p:sp>
      <p:sp>
        <p:nvSpPr>
          <p:cNvPr id="750" name="Google Shape;750;p5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HITS Algorithm</a:t>
            </a:r>
            <a:endParaRPr/>
          </a:p>
        </p:txBody>
      </p:sp>
      <p:sp>
        <p:nvSpPr>
          <p:cNvPr id="756" name="Google Shape;756;p5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Hyperlink-induced topic search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Each page has two scores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70C0"/>
              </a:buClr>
              <a:buSzPts val="2400"/>
              <a:buChar char="–"/>
            </a:pPr>
            <a:r>
              <a:rPr lang="en-US" sz="2400">
                <a:solidFill>
                  <a:srgbClr val="0070C0"/>
                </a:solidFill>
              </a:rPr>
              <a:t>Hub</a:t>
            </a:r>
            <a:r>
              <a:rPr lang="en-US" sz="2400"/>
              <a:t>: does it provide many pointers to the topic?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900"/>
              </a:buClr>
              <a:buSzPts val="2400"/>
              <a:buChar char="–"/>
            </a:pPr>
            <a:r>
              <a:rPr lang="en-US" sz="2400">
                <a:solidFill>
                  <a:srgbClr val="009900"/>
                </a:solidFill>
              </a:rPr>
              <a:t>Authority</a:t>
            </a:r>
            <a:r>
              <a:rPr lang="en-US" sz="2400"/>
              <a:t>: how important the page is about topic? </a:t>
            </a:r>
            <a:endParaRPr/>
          </a:p>
          <a:p>
            <a:pPr indent="-1333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Examples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Hub: department pages listing all courses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Authority: individual course pages</a:t>
            </a:r>
            <a:endParaRPr/>
          </a:p>
        </p:txBody>
      </p:sp>
      <p:sp>
        <p:nvSpPr>
          <p:cNvPr id="757" name="Google Shape;757;p5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Authority and Hub</a:t>
            </a:r>
            <a:endParaRPr/>
          </a:p>
        </p:txBody>
      </p:sp>
      <p:sp>
        <p:nvSpPr>
          <p:cNvPr id="763" name="Google Shape;763;p5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 good authority page is one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Char char="–"/>
            </a:pPr>
            <a:r>
              <a:rPr lang="en-US" sz="2000">
                <a:solidFill>
                  <a:srgbClr val="FF0000"/>
                </a:solidFill>
              </a:rPr>
              <a:t>pointed </a:t>
            </a:r>
            <a:r>
              <a:rPr lang="en-US" sz="2000"/>
              <a:t>by many good hub pages</a:t>
            </a:r>
            <a:endParaRPr/>
          </a:p>
          <a:p>
            <a:pPr indent="-158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58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58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58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58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 good hub page is one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Char char="–"/>
            </a:pPr>
            <a:r>
              <a:rPr lang="en-US" sz="2000">
                <a:solidFill>
                  <a:srgbClr val="FF0000"/>
                </a:solidFill>
              </a:rPr>
              <a:t>pointing to </a:t>
            </a:r>
            <a:r>
              <a:rPr lang="en-US" sz="2000"/>
              <a:t>many good authority pages</a:t>
            </a:r>
            <a:endParaRPr/>
          </a:p>
        </p:txBody>
      </p:sp>
      <p:sp>
        <p:nvSpPr>
          <p:cNvPr id="764" name="Google Shape;764;p5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5" name="Google Shape;765;p54"/>
          <p:cNvSpPr/>
          <p:nvPr/>
        </p:nvSpPr>
        <p:spPr>
          <a:xfrm>
            <a:off x="1602969" y="3026384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54"/>
          <p:cNvSpPr/>
          <p:nvPr/>
        </p:nvSpPr>
        <p:spPr>
          <a:xfrm>
            <a:off x="1602969" y="3597884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54"/>
          <p:cNvSpPr/>
          <p:nvPr/>
        </p:nvSpPr>
        <p:spPr>
          <a:xfrm>
            <a:off x="1602969" y="4169384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54"/>
          <p:cNvSpPr/>
          <p:nvPr/>
        </p:nvSpPr>
        <p:spPr>
          <a:xfrm>
            <a:off x="2898369" y="3597884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9" name="Google Shape;769;p54"/>
          <p:cNvCxnSpPr>
            <a:stCxn id="765" idx="6"/>
            <a:endCxn id="768" idx="1"/>
          </p:cNvCxnSpPr>
          <p:nvPr/>
        </p:nvCxnSpPr>
        <p:spPr>
          <a:xfrm>
            <a:off x="1755369" y="3102584"/>
            <a:ext cx="1165200" cy="5175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70" name="Google Shape;770;p54"/>
          <p:cNvSpPr txBox="1"/>
          <p:nvPr/>
        </p:nvSpPr>
        <p:spPr>
          <a:xfrm>
            <a:off x="3073087" y="3302150"/>
            <a:ext cx="114967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authority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1" name="Google Shape;771;p54"/>
          <p:cNvCxnSpPr>
            <a:endCxn id="768" idx="2"/>
          </p:cNvCxnSpPr>
          <p:nvPr/>
        </p:nvCxnSpPr>
        <p:spPr>
          <a:xfrm>
            <a:off x="1755369" y="3671384"/>
            <a:ext cx="1143000" cy="27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72" name="Google Shape;772;p54"/>
          <p:cNvCxnSpPr>
            <a:stCxn id="767" idx="7"/>
          </p:cNvCxnSpPr>
          <p:nvPr/>
        </p:nvCxnSpPr>
        <p:spPr>
          <a:xfrm flipH="1" rot="10800000">
            <a:off x="1733051" y="3750402"/>
            <a:ext cx="1165200" cy="4413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73" name="Google Shape;773;p54"/>
          <p:cNvSpPr/>
          <p:nvPr/>
        </p:nvSpPr>
        <p:spPr>
          <a:xfrm>
            <a:off x="5737318" y="3533901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54"/>
          <p:cNvSpPr/>
          <p:nvPr/>
        </p:nvSpPr>
        <p:spPr>
          <a:xfrm>
            <a:off x="6902637" y="2896302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54"/>
          <p:cNvSpPr/>
          <p:nvPr/>
        </p:nvSpPr>
        <p:spPr>
          <a:xfrm>
            <a:off x="6902637" y="3538015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54"/>
          <p:cNvSpPr/>
          <p:nvPr/>
        </p:nvSpPr>
        <p:spPr>
          <a:xfrm>
            <a:off x="6938644" y="4137820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77" name="Google Shape;777;p54"/>
          <p:cNvCxnSpPr>
            <a:stCxn id="773" idx="7"/>
            <a:endCxn id="774" idx="3"/>
          </p:cNvCxnSpPr>
          <p:nvPr/>
        </p:nvCxnSpPr>
        <p:spPr>
          <a:xfrm flipH="1" rot="10800000">
            <a:off x="5867400" y="3026419"/>
            <a:ext cx="1057500" cy="5298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78" name="Google Shape;778;p54"/>
          <p:cNvCxnSpPr/>
          <p:nvPr/>
        </p:nvCxnSpPr>
        <p:spPr>
          <a:xfrm flipH="1" rot="10800000">
            <a:off x="5815175" y="3619959"/>
            <a:ext cx="1063487" cy="15062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79" name="Google Shape;779;p54"/>
          <p:cNvCxnSpPr>
            <a:stCxn id="773" idx="5"/>
            <a:endCxn id="776" idx="2"/>
          </p:cNvCxnSpPr>
          <p:nvPr/>
        </p:nvCxnSpPr>
        <p:spPr>
          <a:xfrm>
            <a:off x="5867400" y="3663983"/>
            <a:ext cx="1071300" cy="5499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80" name="Google Shape;780;p54"/>
          <p:cNvSpPr txBox="1"/>
          <p:nvPr/>
        </p:nvSpPr>
        <p:spPr>
          <a:xfrm>
            <a:off x="5206082" y="3395771"/>
            <a:ext cx="58862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54"/>
          <p:cNvSpPr txBox="1"/>
          <p:nvPr/>
        </p:nvSpPr>
        <p:spPr>
          <a:xfrm>
            <a:off x="1231495" y="2864036"/>
            <a:ext cx="34977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54"/>
          <p:cNvSpPr txBox="1"/>
          <p:nvPr/>
        </p:nvSpPr>
        <p:spPr>
          <a:xfrm>
            <a:off x="1231495" y="3502205"/>
            <a:ext cx="33054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54"/>
          <p:cNvSpPr txBox="1"/>
          <p:nvPr/>
        </p:nvSpPr>
        <p:spPr>
          <a:xfrm>
            <a:off x="1232979" y="4090165"/>
            <a:ext cx="41229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54"/>
          <p:cNvSpPr txBox="1"/>
          <p:nvPr/>
        </p:nvSpPr>
        <p:spPr>
          <a:xfrm>
            <a:off x="7210229" y="2778674"/>
            <a:ext cx="31771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54"/>
          <p:cNvSpPr txBox="1"/>
          <p:nvPr/>
        </p:nvSpPr>
        <p:spPr>
          <a:xfrm>
            <a:off x="7210229" y="3416843"/>
            <a:ext cx="3097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54"/>
          <p:cNvSpPr txBox="1"/>
          <p:nvPr/>
        </p:nvSpPr>
        <p:spPr>
          <a:xfrm>
            <a:off x="7211713" y="4004803"/>
            <a:ext cx="30489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54"/>
          <p:cNvSpPr txBox="1"/>
          <p:nvPr/>
        </p:nvSpPr>
        <p:spPr>
          <a:xfrm>
            <a:off x="2947705" y="3743208"/>
            <a:ext cx="33374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54"/>
          <p:cNvSpPr txBox="1"/>
          <p:nvPr/>
        </p:nvSpPr>
        <p:spPr>
          <a:xfrm>
            <a:off x="5269891" y="3737710"/>
            <a:ext cx="32412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Computing Authority and Hubbiness</a:t>
            </a:r>
            <a:endParaRPr/>
          </a:p>
        </p:txBody>
      </p:sp>
      <p:sp>
        <p:nvSpPr>
          <p:cNvPr id="794" name="Google Shape;794;p5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Authority of a page =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sum of hubbiness of pages pointing to it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a(A) = h(U) + h(V) + h(W)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Hubbiness of a page =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sum of authority of pages it points to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h(B) = a(X) + a(Y) + a(Z)</a:t>
            </a:r>
            <a:endParaRPr/>
          </a:p>
        </p:txBody>
      </p:sp>
      <p:sp>
        <p:nvSpPr>
          <p:cNvPr id="795" name="Google Shape;795;p5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6" name="Google Shape;796;p55"/>
          <p:cNvSpPr/>
          <p:nvPr/>
        </p:nvSpPr>
        <p:spPr>
          <a:xfrm>
            <a:off x="1374369" y="4467801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55"/>
          <p:cNvSpPr/>
          <p:nvPr/>
        </p:nvSpPr>
        <p:spPr>
          <a:xfrm>
            <a:off x="1374369" y="5039301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55"/>
          <p:cNvSpPr/>
          <p:nvPr/>
        </p:nvSpPr>
        <p:spPr>
          <a:xfrm>
            <a:off x="1374369" y="5610801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55"/>
          <p:cNvSpPr/>
          <p:nvPr/>
        </p:nvSpPr>
        <p:spPr>
          <a:xfrm>
            <a:off x="2669769" y="5039301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00" name="Google Shape;800;p55"/>
          <p:cNvCxnSpPr>
            <a:stCxn id="796" idx="6"/>
            <a:endCxn id="799" idx="1"/>
          </p:cNvCxnSpPr>
          <p:nvPr/>
        </p:nvCxnSpPr>
        <p:spPr>
          <a:xfrm>
            <a:off x="1526769" y="4544001"/>
            <a:ext cx="1165200" cy="5175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01" name="Google Shape;801;p55"/>
          <p:cNvSpPr txBox="1"/>
          <p:nvPr/>
        </p:nvSpPr>
        <p:spPr>
          <a:xfrm>
            <a:off x="2844487" y="4743567"/>
            <a:ext cx="114967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authority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2" name="Google Shape;802;p55"/>
          <p:cNvCxnSpPr>
            <a:endCxn id="799" idx="2"/>
          </p:cNvCxnSpPr>
          <p:nvPr/>
        </p:nvCxnSpPr>
        <p:spPr>
          <a:xfrm>
            <a:off x="1526769" y="5112801"/>
            <a:ext cx="1143000" cy="27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03" name="Google Shape;803;p55"/>
          <p:cNvCxnSpPr>
            <a:stCxn id="798" idx="7"/>
          </p:cNvCxnSpPr>
          <p:nvPr/>
        </p:nvCxnSpPr>
        <p:spPr>
          <a:xfrm flipH="1" rot="10800000">
            <a:off x="1504451" y="5191819"/>
            <a:ext cx="1165200" cy="4413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04" name="Google Shape;804;p55"/>
          <p:cNvSpPr/>
          <p:nvPr/>
        </p:nvSpPr>
        <p:spPr>
          <a:xfrm>
            <a:off x="5508718" y="4975318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55"/>
          <p:cNvSpPr/>
          <p:nvPr/>
        </p:nvSpPr>
        <p:spPr>
          <a:xfrm>
            <a:off x="6674037" y="4337719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Google Shape;806;p55"/>
          <p:cNvSpPr/>
          <p:nvPr/>
        </p:nvSpPr>
        <p:spPr>
          <a:xfrm>
            <a:off x="6674037" y="4979432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55"/>
          <p:cNvSpPr/>
          <p:nvPr/>
        </p:nvSpPr>
        <p:spPr>
          <a:xfrm>
            <a:off x="6710044" y="5579237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08" name="Google Shape;808;p55"/>
          <p:cNvCxnSpPr>
            <a:stCxn id="804" idx="7"/>
            <a:endCxn id="805" idx="3"/>
          </p:cNvCxnSpPr>
          <p:nvPr/>
        </p:nvCxnSpPr>
        <p:spPr>
          <a:xfrm flipH="1" rot="10800000">
            <a:off x="5638800" y="4467836"/>
            <a:ext cx="1057500" cy="5298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09" name="Google Shape;809;p55"/>
          <p:cNvCxnSpPr/>
          <p:nvPr/>
        </p:nvCxnSpPr>
        <p:spPr>
          <a:xfrm flipH="1" rot="10800000">
            <a:off x="5586575" y="5061376"/>
            <a:ext cx="1063487" cy="15062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10" name="Google Shape;810;p55"/>
          <p:cNvCxnSpPr>
            <a:stCxn id="804" idx="5"/>
            <a:endCxn id="807" idx="2"/>
          </p:cNvCxnSpPr>
          <p:nvPr/>
        </p:nvCxnSpPr>
        <p:spPr>
          <a:xfrm>
            <a:off x="5638800" y="5105400"/>
            <a:ext cx="1071300" cy="5499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11" name="Google Shape;811;p55"/>
          <p:cNvSpPr txBox="1"/>
          <p:nvPr/>
        </p:nvSpPr>
        <p:spPr>
          <a:xfrm>
            <a:off x="4977482" y="4837188"/>
            <a:ext cx="58862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55"/>
          <p:cNvSpPr txBox="1"/>
          <p:nvPr/>
        </p:nvSpPr>
        <p:spPr>
          <a:xfrm>
            <a:off x="1002895" y="4305453"/>
            <a:ext cx="34977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55"/>
          <p:cNvSpPr txBox="1"/>
          <p:nvPr/>
        </p:nvSpPr>
        <p:spPr>
          <a:xfrm>
            <a:off x="1002895" y="4943622"/>
            <a:ext cx="33054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55"/>
          <p:cNvSpPr txBox="1"/>
          <p:nvPr/>
        </p:nvSpPr>
        <p:spPr>
          <a:xfrm>
            <a:off x="1004379" y="5531582"/>
            <a:ext cx="41229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55"/>
          <p:cNvSpPr txBox="1"/>
          <p:nvPr/>
        </p:nvSpPr>
        <p:spPr>
          <a:xfrm>
            <a:off x="6981629" y="4220091"/>
            <a:ext cx="31771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55"/>
          <p:cNvSpPr txBox="1"/>
          <p:nvPr/>
        </p:nvSpPr>
        <p:spPr>
          <a:xfrm>
            <a:off x="6981629" y="4858260"/>
            <a:ext cx="3097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55"/>
          <p:cNvSpPr txBox="1"/>
          <p:nvPr/>
        </p:nvSpPr>
        <p:spPr>
          <a:xfrm>
            <a:off x="6983113" y="5446220"/>
            <a:ext cx="30489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55"/>
          <p:cNvSpPr txBox="1"/>
          <p:nvPr/>
        </p:nvSpPr>
        <p:spPr>
          <a:xfrm>
            <a:off x="2719105" y="5184625"/>
            <a:ext cx="33374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55"/>
          <p:cNvSpPr txBox="1"/>
          <p:nvPr/>
        </p:nvSpPr>
        <p:spPr>
          <a:xfrm>
            <a:off x="5041291" y="5179127"/>
            <a:ext cx="32412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56"/>
          <p:cNvSpPr txBox="1"/>
          <p:nvPr>
            <p:ph idx="1" type="body"/>
          </p:nvPr>
        </p:nvSpPr>
        <p:spPr>
          <a:xfrm>
            <a:off x="457200" y="1417638"/>
            <a:ext cx="8229600" cy="4708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L[i,j] = 1 if there is a link from node i to node j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</a:t>
            </a:r>
            <a:r>
              <a:rPr baseline="30000" lang="en-US"/>
              <a:t>T</a:t>
            </a:r>
            <a:r>
              <a:rPr lang="en-US"/>
              <a:t> is the un-normalized M in PageRank</a:t>
            </a:r>
            <a:endParaRPr/>
          </a:p>
        </p:txBody>
      </p:sp>
      <p:sp>
        <p:nvSpPr>
          <p:cNvPr id="825" name="Google Shape;825;p5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26" name="Google Shape;82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5991" y="2774950"/>
            <a:ext cx="3740809" cy="35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7800" y="2560638"/>
            <a:ext cx="2971800" cy="193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71600" y="4657123"/>
            <a:ext cx="3124200" cy="1971717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Link Matrix</a:t>
            </a:r>
            <a:endParaRPr/>
          </a:p>
        </p:txBody>
      </p:sp>
      <p:sp>
        <p:nvSpPr>
          <p:cNvPr id="830" name="Google Shape;830;p56"/>
          <p:cNvSpPr txBox="1"/>
          <p:nvPr/>
        </p:nvSpPr>
        <p:spPr>
          <a:xfrm>
            <a:off x="1828800" y="2720598"/>
            <a:ext cx="3177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56"/>
          <p:cNvSpPr txBox="1"/>
          <p:nvPr/>
        </p:nvSpPr>
        <p:spPr>
          <a:xfrm>
            <a:off x="2331330" y="4510492"/>
            <a:ext cx="3177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Computing Authority and Hubbiness</a:t>
            </a:r>
            <a:endParaRPr/>
          </a:p>
        </p:txBody>
      </p:sp>
      <p:sp>
        <p:nvSpPr>
          <p:cNvPr id="837" name="Google Shape;837;p5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38" name="Google Shape;83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500" y="1417638"/>
            <a:ext cx="7416800" cy="5150809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57"/>
          <p:cNvSpPr/>
          <p:nvPr/>
        </p:nvSpPr>
        <p:spPr>
          <a:xfrm>
            <a:off x="1981200" y="5689600"/>
            <a:ext cx="2908300" cy="66675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Compute via Mutual Recursion</a:t>
            </a:r>
            <a:endParaRPr/>
          </a:p>
        </p:txBody>
      </p:sp>
      <p:sp>
        <p:nvSpPr>
          <p:cNvPr id="845" name="Google Shape;845;p5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/>
              <a:t>Start with  </a:t>
            </a:r>
            <a:r>
              <a:rPr b="1" i="1" lang="en-US"/>
              <a:t>h</a:t>
            </a:r>
            <a:r>
              <a:rPr lang="en-US"/>
              <a:t> = a vector of all 1’s</a:t>
            </a:r>
            <a:endParaRPr/>
          </a:p>
          <a:p>
            <a:pPr indent="-326390" lvl="0" marL="51435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/>
              <a:t>Compute </a:t>
            </a:r>
            <a:r>
              <a:rPr b="1" i="1" lang="en-US"/>
              <a:t>a</a:t>
            </a:r>
            <a:r>
              <a:rPr lang="en-US"/>
              <a:t> = </a:t>
            </a:r>
            <a:r>
              <a:rPr i="1" lang="en-US"/>
              <a:t>L</a:t>
            </a:r>
            <a:r>
              <a:rPr baseline="30000" i="1" lang="en-US"/>
              <a:t>T</a:t>
            </a:r>
            <a:r>
              <a:rPr b="1" i="1" lang="en-US"/>
              <a:t>h</a:t>
            </a:r>
            <a:r>
              <a:rPr lang="en-US"/>
              <a:t>, then scale it so that largest component is 1 </a:t>
            </a:r>
            <a:endParaRPr/>
          </a:p>
          <a:p>
            <a:pPr indent="-326390" lvl="0" marL="51435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/>
              <a:t>Compute </a:t>
            </a:r>
            <a:r>
              <a:rPr b="1" i="1" lang="en-US"/>
              <a:t>h</a:t>
            </a:r>
            <a:r>
              <a:rPr lang="en-US"/>
              <a:t> = </a:t>
            </a:r>
            <a:r>
              <a:rPr i="1" lang="en-US"/>
              <a:t>L</a:t>
            </a:r>
            <a:r>
              <a:rPr b="1" i="1" lang="en-US"/>
              <a:t>a</a:t>
            </a:r>
            <a:r>
              <a:rPr lang="en-US"/>
              <a:t> and similarly scaled</a:t>
            </a:r>
            <a:endParaRPr/>
          </a:p>
          <a:p>
            <a:pPr indent="-326390" lvl="0" marL="51435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/>
              <a:t>Repeat steps 2 and 3 until </a:t>
            </a:r>
            <a:r>
              <a:rPr b="1" i="1" lang="en-US"/>
              <a:t>h</a:t>
            </a:r>
            <a:r>
              <a:rPr b="1" i="1" lang="en-US"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lang="en-US"/>
              <a:t>and </a:t>
            </a:r>
            <a:r>
              <a:rPr b="1" i="1" lang="en-US"/>
              <a:t>a</a:t>
            </a:r>
            <a:r>
              <a:rPr lang="en-US"/>
              <a:t> do not change much</a:t>
            </a:r>
            <a:endParaRPr/>
          </a:p>
        </p:txBody>
      </p:sp>
      <p:sp>
        <p:nvSpPr>
          <p:cNvPr id="846" name="Google Shape;846;p5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Bipartite View of Iterations</a:t>
            </a:r>
            <a:endParaRPr/>
          </a:p>
        </p:txBody>
      </p:sp>
      <p:sp>
        <p:nvSpPr>
          <p:cNvPr id="852" name="Google Shape;852;p5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3" name="Google Shape;853;p59"/>
          <p:cNvSpPr/>
          <p:nvPr/>
        </p:nvSpPr>
        <p:spPr>
          <a:xfrm>
            <a:off x="1828800" y="2322726"/>
            <a:ext cx="304800" cy="304800"/>
          </a:xfrm>
          <a:prstGeom prst="flowChartConnector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59"/>
          <p:cNvSpPr/>
          <p:nvPr/>
        </p:nvSpPr>
        <p:spPr>
          <a:xfrm>
            <a:off x="1828800" y="2967984"/>
            <a:ext cx="304800" cy="304800"/>
          </a:xfrm>
          <a:prstGeom prst="flowChartConnector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59"/>
          <p:cNvSpPr/>
          <p:nvPr/>
        </p:nvSpPr>
        <p:spPr>
          <a:xfrm>
            <a:off x="1828800" y="3613242"/>
            <a:ext cx="304800" cy="304800"/>
          </a:xfrm>
          <a:prstGeom prst="flowChartConnector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59"/>
          <p:cNvSpPr/>
          <p:nvPr/>
        </p:nvSpPr>
        <p:spPr>
          <a:xfrm>
            <a:off x="1828800" y="4258500"/>
            <a:ext cx="304800" cy="304800"/>
          </a:xfrm>
          <a:prstGeom prst="flowChartConnector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59"/>
          <p:cNvSpPr/>
          <p:nvPr/>
        </p:nvSpPr>
        <p:spPr>
          <a:xfrm>
            <a:off x="1828800" y="4903759"/>
            <a:ext cx="304800" cy="304800"/>
          </a:xfrm>
          <a:prstGeom prst="flowChartConnector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59"/>
          <p:cNvSpPr txBox="1"/>
          <p:nvPr/>
        </p:nvSpPr>
        <p:spPr>
          <a:xfrm>
            <a:off x="1630783" y="5970559"/>
            <a:ext cx="70083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59"/>
          <p:cNvSpPr/>
          <p:nvPr/>
        </p:nvSpPr>
        <p:spPr>
          <a:xfrm>
            <a:off x="3692387" y="2322726"/>
            <a:ext cx="304800" cy="304800"/>
          </a:xfrm>
          <a:prstGeom prst="flowChartConnector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59"/>
          <p:cNvSpPr/>
          <p:nvPr/>
        </p:nvSpPr>
        <p:spPr>
          <a:xfrm>
            <a:off x="3692387" y="2967984"/>
            <a:ext cx="304800" cy="304800"/>
          </a:xfrm>
          <a:prstGeom prst="flowChartConnector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59"/>
          <p:cNvSpPr/>
          <p:nvPr/>
        </p:nvSpPr>
        <p:spPr>
          <a:xfrm>
            <a:off x="3692387" y="3613242"/>
            <a:ext cx="304800" cy="304800"/>
          </a:xfrm>
          <a:prstGeom prst="flowChartConnector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59"/>
          <p:cNvSpPr/>
          <p:nvPr/>
        </p:nvSpPr>
        <p:spPr>
          <a:xfrm>
            <a:off x="3692387" y="4258500"/>
            <a:ext cx="304800" cy="304800"/>
          </a:xfrm>
          <a:prstGeom prst="flowChartConnector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59"/>
          <p:cNvSpPr/>
          <p:nvPr/>
        </p:nvSpPr>
        <p:spPr>
          <a:xfrm>
            <a:off x="3692387" y="4903759"/>
            <a:ext cx="304800" cy="304800"/>
          </a:xfrm>
          <a:prstGeom prst="flowChartConnector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59"/>
          <p:cNvSpPr txBox="1"/>
          <p:nvPr/>
        </p:nvSpPr>
        <p:spPr>
          <a:xfrm>
            <a:off x="3311743" y="5977185"/>
            <a:ext cx="137088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Authority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5" name="Google Shape;86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2611" y="2447538"/>
            <a:ext cx="3444189" cy="32974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6" name="Google Shape;866;p59"/>
          <p:cNvCxnSpPr>
            <a:stCxn id="853" idx="6"/>
            <a:endCxn id="860" idx="2"/>
          </p:cNvCxnSpPr>
          <p:nvPr/>
        </p:nvCxnSpPr>
        <p:spPr>
          <a:xfrm>
            <a:off x="2133600" y="2475126"/>
            <a:ext cx="1558800" cy="6453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67" name="Google Shape;867;p59"/>
          <p:cNvCxnSpPr>
            <a:stCxn id="853" idx="6"/>
          </p:cNvCxnSpPr>
          <p:nvPr/>
        </p:nvCxnSpPr>
        <p:spPr>
          <a:xfrm>
            <a:off x="2133600" y="2475126"/>
            <a:ext cx="1593300" cy="12081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68" name="Google Shape;868;p59"/>
          <p:cNvCxnSpPr>
            <a:stCxn id="853" idx="6"/>
          </p:cNvCxnSpPr>
          <p:nvPr/>
        </p:nvCxnSpPr>
        <p:spPr>
          <a:xfrm>
            <a:off x="2133600" y="2475126"/>
            <a:ext cx="1550100" cy="19359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69" name="Google Shape;869;p59"/>
          <p:cNvCxnSpPr>
            <a:endCxn id="859" idx="2"/>
          </p:cNvCxnSpPr>
          <p:nvPr/>
        </p:nvCxnSpPr>
        <p:spPr>
          <a:xfrm flipH="1" rot="10800000">
            <a:off x="2125187" y="2475126"/>
            <a:ext cx="1567200" cy="6273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70" name="Google Shape;870;p59"/>
          <p:cNvCxnSpPr>
            <a:stCxn id="854" idx="6"/>
          </p:cNvCxnSpPr>
          <p:nvPr/>
        </p:nvCxnSpPr>
        <p:spPr>
          <a:xfrm>
            <a:off x="2133600" y="3120384"/>
            <a:ext cx="1527600" cy="12789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71" name="Google Shape;871;p59"/>
          <p:cNvCxnSpPr>
            <a:endCxn id="863" idx="2"/>
          </p:cNvCxnSpPr>
          <p:nvPr/>
        </p:nvCxnSpPr>
        <p:spPr>
          <a:xfrm>
            <a:off x="2116187" y="3794959"/>
            <a:ext cx="1576200" cy="12612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72" name="Google Shape;872;p59"/>
          <p:cNvCxnSpPr>
            <a:endCxn id="860" idx="2"/>
          </p:cNvCxnSpPr>
          <p:nvPr/>
        </p:nvCxnSpPr>
        <p:spPr>
          <a:xfrm flipH="1" rot="10800000">
            <a:off x="2128787" y="3120384"/>
            <a:ext cx="1563600" cy="13083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73" name="Google Shape;873;p59"/>
          <p:cNvCxnSpPr>
            <a:stCxn id="856" idx="6"/>
            <a:endCxn id="861" idx="2"/>
          </p:cNvCxnSpPr>
          <p:nvPr/>
        </p:nvCxnSpPr>
        <p:spPr>
          <a:xfrm flipH="1" rot="10800000">
            <a:off x="2133600" y="3765600"/>
            <a:ext cx="1558800" cy="6453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74" name="Google Shape;874;p59"/>
          <p:cNvSpPr txBox="1"/>
          <p:nvPr/>
        </p:nvSpPr>
        <p:spPr>
          <a:xfrm>
            <a:off x="1494386" y="1387812"/>
            <a:ext cx="318824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Compute authority from hub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59"/>
          <p:cNvSpPr/>
          <p:nvPr/>
        </p:nvSpPr>
        <p:spPr>
          <a:xfrm>
            <a:off x="2133599" y="5316569"/>
            <a:ext cx="1593384" cy="28868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59"/>
          <p:cNvSpPr/>
          <p:nvPr/>
        </p:nvSpPr>
        <p:spPr>
          <a:xfrm>
            <a:off x="1981200" y="1854200"/>
            <a:ext cx="1641830" cy="245741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59"/>
          <p:cNvSpPr txBox="1"/>
          <p:nvPr/>
        </p:nvSpPr>
        <p:spPr>
          <a:xfrm>
            <a:off x="1207992" y="5549018"/>
            <a:ext cx="318824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Compute hub from authority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PageRank: Problems</a:t>
            </a:r>
            <a:endParaRPr/>
          </a:p>
        </p:txBody>
      </p:sp>
      <p:sp>
        <p:nvSpPr>
          <p:cNvPr id="133" name="Google Shape;133;p6"/>
          <p:cNvSpPr txBox="1"/>
          <p:nvPr>
            <p:ph idx="1" type="body"/>
          </p:nvPr>
        </p:nvSpPr>
        <p:spPr>
          <a:xfrm>
            <a:off x="457199" y="1295400"/>
            <a:ext cx="8244336" cy="525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11887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0093"/>
              </a:buClr>
              <a:buSzPts val="3200"/>
              <a:buNone/>
            </a:pPr>
            <a:r>
              <a:rPr b="1" lang="en-US" u="sng">
                <a:solidFill>
                  <a:srgbClr val="D60093"/>
                </a:solidFill>
              </a:rPr>
              <a:t>Two problems: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b="1" lang="en-US"/>
              <a:t>(1)</a:t>
            </a:r>
            <a:r>
              <a:rPr lang="en-US"/>
              <a:t> Some pages are </a:t>
            </a:r>
            <a:br>
              <a:rPr lang="en-US"/>
            </a:br>
            <a:r>
              <a:rPr b="1" lang="en-US">
                <a:solidFill>
                  <a:srgbClr val="0000FF"/>
                </a:solidFill>
              </a:rPr>
              <a:t>dead ends</a:t>
            </a:r>
            <a:r>
              <a:rPr lang="en-US"/>
              <a:t> (have no out-links)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Random walk has “nowhere” to go to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Such pages cause importance to “leak out”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b="1" lang="en-US"/>
              <a:t>(2)</a:t>
            </a:r>
            <a:r>
              <a:rPr b="1" lang="en-US">
                <a:solidFill>
                  <a:srgbClr val="0000FF"/>
                </a:solidFill>
              </a:rPr>
              <a:t> </a:t>
            </a:r>
            <a:r>
              <a:rPr b="1" lang="en-US">
                <a:solidFill>
                  <a:srgbClr val="008000"/>
                </a:solidFill>
              </a:rPr>
              <a:t>Spider traps:</a:t>
            </a:r>
            <a:r>
              <a:rPr lang="en-US">
                <a:solidFill>
                  <a:srgbClr val="008000"/>
                </a:solidFill>
              </a:rPr>
              <a:t> </a:t>
            </a:r>
            <a:br>
              <a:rPr lang="en-US">
                <a:solidFill>
                  <a:srgbClr val="008000"/>
                </a:solidFill>
              </a:rPr>
            </a:br>
            <a:r>
              <a:rPr lang="en-US"/>
              <a:t>(all out-links are within the group)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Random walked gets “stuck” in a trap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And eventually spider traps absorb all importance</a:t>
            </a:r>
            <a:endParaRPr/>
          </a:p>
        </p:txBody>
      </p:sp>
      <p:sp>
        <p:nvSpPr>
          <p:cNvPr id="134" name="Google Shape;13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35" name="Google Shape;135;p6"/>
          <p:cNvGrpSpPr/>
          <p:nvPr/>
        </p:nvGrpSpPr>
        <p:grpSpPr>
          <a:xfrm>
            <a:off x="6667500" y="1511300"/>
            <a:ext cx="2044680" cy="2971800"/>
            <a:chOff x="6400800" y="1600200"/>
            <a:chExt cx="2044680" cy="2971800"/>
          </a:xfrm>
        </p:grpSpPr>
        <p:cxnSp>
          <p:nvCxnSpPr>
            <p:cNvPr id="136" name="Google Shape;136;p6"/>
            <p:cNvCxnSpPr>
              <a:endCxn id="137" idx="1"/>
            </p:cNvCxnSpPr>
            <p:nvPr/>
          </p:nvCxnSpPr>
          <p:spPr>
            <a:xfrm flipH="1">
              <a:off x="6427582" y="2244063"/>
              <a:ext cx="156000" cy="3321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38" name="Google Shape;138;p6"/>
            <p:cNvCxnSpPr/>
            <p:nvPr/>
          </p:nvCxnSpPr>
          <p:spPr>
            <a:xfrm flipH="1" rot="10800000">
              <a:off x="6581950" y="2302106"/>
              <a:ext cx="754657" cy="332069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39" name="Google Shape;139;p6"/>
            <p:cNvCxnSpPr>
              <a:stCxn id="140" idx="4"/>
              <a:endCxn id="141" idx="0"/>
            </p:cNvCxnSpPr>
            <p:nvPr/>
          </p:nvCxnSpPr>
          <p:spPr>
            <a:xfrm flipH="1">
              <a:off x="7401495" y="2335534"/>
              <a:ext cx="1500" cy="4953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2" name="Google Shape;142;p6"/>
            <p:cNvCxnSpPr>
              <a:stCxn id="141" idx="2"/>
              <a:endCxn id="137" idx="5"/>
            </p:cNvCxnSpPr>
            <p:nvPr/>
          </p:nvCxnSpPr>
          <p:spPr>
            <a:xfrm rot="10800000">
              <a:off x="6556774" y="2705362"/>
              <a:ext cx="753300" cy="2169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3" name="Google Shape;143;p6"/>
            <p:cNvCxnSpPr>
              <a:stCxn id="140" idx="6"/>
              <a:endCxn id="144" idx="2"/>
            </p:cNvCxnSpPr>
            <p:nvPr/>
          </p:nvCxnSpPr>
          <p:spPr>
            <a:xfrm flipH="1" rot="10800000">
              <a:off x="7494435" y="2073094"/>
              <a:ext cx="481800" cy="1710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37" name="Google Shape;137;p6"/>
            <p:cNvSpPr/>
            <p:nvPr/>
          </p:nvSpPr>
          <p:spPr>
            <a:xfrm>
              <a:off x="6400800" y="2549381"/>
              <a:ext cx="182880" cy="18288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6"/>
            <p:cNvSpPr/>
            <p:nvPr/>
          </p:nvSpPr>
          <p:spPr>
            <a:xfrm>
              <a:off x="6492240" y="2047346"/>
              <a:ext cx="182880" cy="18288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7311555" y="2152654"/>
              <a:ext cx="182880" cy="18288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7310074" y="2830822"/>
              <a:ext cx="182880" cy="18288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7976315" y="1981569"/>
              <a:ext cx="182880" cy="18288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6" name="Google Shape;146;p6"/>
            <p:cNvCxnSpPr>
              <a:stCxn id="141" idx="4"/>
              <a:endCxn id="147" idx="0"/>
            </p:cNvCxnSpPr>
            <p:nvPr/>
          </p:nvCxnSpPr>
          <p:spPr>
            <a:xfrm>
              <a:off x="7401514" y="3013702"/>
              <a:ext cx="209100" cy="4920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47" name="Google Shape;147;p6"/>
            <p:cNvSpPr/>
            <p:nvPr/>
          </p:nvSpPr>
          <p:spPr>
            <a:xfrm>
              <a:off x="7519115" y="3505569"/>
              <a:ext cx="182880" cy="182880"/>
            </a:xfrm>
            <a:prstGeom prst="ellipse">
              <a:avLst/>
            </a:prstGeom>
            <a:solidFill>
              <a:srgbClr val="008000"/>
            </a:solidFill>
            <a:ln cap="flat" cmpd="sng" w="95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8" name="Google Shape;148;p6"/>
            <p:cNvCxnSpPr>
              <a:stCxn id="140" idx="1"/>
              <a:endCxn id="145" idx="7"/>
            </p:cNvCxnSpPr>
            <p:nvPr/>
          </p:nvCxnSpPr>
          <p:spPr>
            <a:xfrm rot="10800000">
              <a:off x="6648337" y="2074136"/>
              <a:ext cx="690000" cy="1053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49" name="Google Shape;149;p6"/>
            <p:cNvSpPr/>
            <p:nvPr/>
          </p:nvSpPr>
          <p:spPr>
            <a:xfrm>
              <a:off x="7220115" y="3917049"/>
              <a:ext cx="182880" cy="182880"/>
            </a:xfrm>
            <a:prstGeom prst="ellipse">
              <a:avLst/>
            </a:prstGeom>
            <a:solidFill>
              <a:srgbClr val="008000"/>
            </a:solidFill>
            <a:ln cap="flat" cmpd="sng" w="95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0" name="Google Shape;150;p6"/>
            <p:cNvCxnSpPr>
              <a:stCxn id="149" idx="6"/>
            </p:cNvCxnSpPr>
            <p:nvPr/>
          </p:nvCxnSpPr>
          <p:spPr>
            <a:xfrm>
              <a:off x="7402995" y="4008489"/>
              <a:ext cx="484800" cy="915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51" name="Google Shape;151;p6"/>
            <p:cNvCxnSpPr>
              <a:stCxn id="147" idx="3"/>
              <a:endCxn id="149" idx="7"/>
            </p:cNvCxnSpPr>
            <p:nvPr/>
          </p:nvCxnSpPr>
          <p:spPr>
            <a:xfrm flipH="1">
              <a:off x="7376097" y="3661667"/>
              <a:ext cx="169800" cy="2823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52" name="Google Shape;152;p6"/>
            <p:cNvSpPr/>
            <p:nvPr/>
          </p:nvSpPr>
          <p:spPr>
            <a:xfrm>
              <a:off x="7854395" y="4038969"/>
              <a:ext cx="182880" cy="182880"/>
            </a:xfrm>
            <a:prstGeom prst="ellipse">
              <a:avLst/>
            </a:prstGeom>
            <a:solidFill>
              <a:srgbClr val="008000"/>
            </a:solidFill>
            <a:ln cap="flat" cmpd="sng" w="95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3" name="Google Shape;153;p6"/>
            <p:cNvCxnSpPr>
              <a:stCxn id="152" idx="0"/>
              <a:endCxn id="147" idx="5"/>
            </p:cNvCxnSpPr>
            <p:nvPr/>
          </p:nvCxnSpPr>
          <p:spPr>
            <a:xfrm rot="10800000">
              <a:off x="7675235" y="3661569"/>
              <a:ext cx="270600" cy="3774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54" name="Google Shape;154;p6"/>
            <p:cNvSpPr txBox="1"/>
            <p:nvPr/>
          </p:nvSpPr>
          <p:spPr>
            <a:xfrm>
              <a:off x="7260540" y="1600200"/>
              <a:ext cx="11849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Dead end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6"/>
            <p:cNvSpPr txBox="1"/>
            <p:nvPr/>
          </p:nvSpPr>
          <p:spPr>
            <a:xfrm rot="622290">
              <a:off x="6972556" y="4087479"/>
              <a:ext cx="13131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Spider trap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60"/>
          <p:cNvSpPr txBox="1"/>
          <p:nvPr>
            <p:ph type="title"/>
          </p:nvPr>
        </p:nvSpPr>
        <p:spPr>
          <a:xfrm>
            <a:off x="457200" y="274638"/>
            <a:ext cx="838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883" name="Google Shape;883;p6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84" name="Google Shape;88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7800" y="1065652"/>
            <a:ext cx="3283609" cy="3143683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60"/>
          <p:cNvSpPr txBox="1"/>
          <p:nvPr/>
        </p:nvSpPr>
        <p:spPr>
          <a:xfrm>
            <a:off x="1752600" y="6327541"/>
            <a:ext cx="621240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Can you predict the changes to hub scores next?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6" name="Google Shape;886;p60"/>
          <p:cNvCxnSpPr/>
          <p:nvPr/>
        </p:nvCxnSpPr>
        <p:spPr>
          <a:xfrm>
            <a:off x="5867400" y="5257800"/>
            <a:ext cx="457200" cy="6096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87" name="Google Shape;887;p60"/>
          <p:cNvSpPr txBox="1"/>
          <p:nvPr/>
        </p:nvSpPr>
        <p:spPr>
          <a:xfrm>
            <a:off x="6250884" y="3518856"/>
            <a:ext cx="248407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C’s hub = E’s authority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8" name="Google Shape;888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4464" y="1417638"/>
            <a:ext cx="1639735" cy="2175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8864" y="4320083"/>
            <a:ext cx="6324600" cy="1875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896" name="Google Shape;896;p6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97" name="Google Shape;897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2600" y="975338"/>
            <a:ext cx="3283609" cy="3143683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61"/>
          <p:cNvSpPr txBox="1"/>
          <p:nvPr/>
        </p:nvSpPr>
        <p:spPr>
          <a:xfrm>
            <a:off x="6250884" y="3518856"/>
            <a:ext cx="248407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C’s hub = E’s authority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9" name="Google Shape;899;p61"/>
          <p:cNvGrpSpPr/>
          <p:nvPr/>
        </p:nvGrpSpPr>
        <p:grpSpPr>
          <a:xfrm>
            <a:off x="951527" y="5597011"/>
            <a:ext cx="7643311" cy="1119404"/>
            <a:chOff x="1129327" y="5698611"/>
            <a:chExt cx="7643311" cy="1119404"/>
          </a:xfrm>
        </p:grpSpPr>
        <p:sp>
          <p:nvSpPr>
            <p:cNvPr id="900" name="Google Shape;900;p61"/>
            <p:cNvSpPr txBox="1"/>
            <p:nvPr/>
          </p:nvSpPr>
          <p:spPr>
            <a:xfrm>
              <a:off x="1129327" y="6356350"/>
              <a:ext cx="7643311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Will E’s authority decrease? Will E have &gt; 0 hub score?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01" name="Google Shape;901;p61"/>
            <p:cNvCxnSpPr/>
            <p:nvPr/>
          </p:nvCxnSpPr>
          <p:spPr>
            <a:xfrm flipH="1" rot="10800000">
              <a:off x="5991217" y="5698611"/>
              <a:ext cx="519334" cy="739193"/>
            </a:xfrm>
            <a:prstGeom prst="straightConnector1">
              <a:avLst/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pic>
        <p:nvPicPr>
          <p:cNvPr id="902" name="Google Shape;902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200" y="1417638"/>
            <a:ext cx="3058216" cy="2062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9200" y="4323955"/>
            <a:ext cx="7213600" cy="194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Google Shape;90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300" y="4510608"/>
            <a:ext cx="7946446" cy="1896543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910" name="Google Shape;910;p6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11" name="Google Shape;911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1791" y="1025737"/>
            <a:ext cx="3283609" cy="31436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2" name="Google Shape;912;p62"/>
          <p:cNvCxnSpPr/>
          <p:nvPr/>
        </p:nvCxnSpPr>
        <p:spPr>
          <a:xfrm>
            <a:off x="2057400" y="5410200"/>
            <a:ext cx="990600" cy="7620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13" name="Google Shape;913;p62"/>
          <p:cNvCxnSpPr/>
          <p:nvPr/>
        </p:nvCxnSpPr>
        <p:spPr>
          <a:xfrm flipH="1" rot="10800000">
            <a:off x="5029200" y="5562600"/>
            <a:ext cx="1143000" cy="6096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14" name="Google Shape;914;p62"/>
          <p:cNvSpPr txBox="1"/>
          <p:nvPr/>
        </p:nvSpPr>
        <p:spPr>
          <a:xfrm>
            <a:off x="6250884" y="3518856"/>
            <a:ext cx="236866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C’s hub=E’s authority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5" name="Google Shape;915;p62"/>
          <p:cNvCxnSpPr/>
          <p:nvPr/>
        </p:nvCxnSpPr>
        <p:spPr>
          <a:xfrm>
            <a:off x="3810000" y="6172200"/>
            <a:ext cx="304800" cy="0"/>
          </a:xfrm>
          <a:prstGeom prst="straightConnector1">
            <a:avLst/>
          </a:prstGeom>
          <a:noFill/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16" name="Google Shape;916;p62"/>
          <p:cNvSpPr txBox="1"/>
          <p:nvPr/>
        </p:nvSpPr>
        <p:spPr>
          <a:xfrm>
            <a:off x="2552700" y="6476732"/>
            <a:ext cx="337496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Decrease due to normalization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7" name="Google Shape;917;p62"/>
          <p:cNvCxnSpPr/>
          <p:nvPr/>
        </p:nvCxnSpPr>
        <p:spPr>
          <a:xfrm>
            <a:off x="7101317" y="5562600"/>
            <a:ext cx="304800" cy="0"/>
          </a:xfrm>
          <a:prstGeom prst="straightConnector1">
            <a:avLst/>
          </a:prstGeom>
          <a:noFill/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918" name="Google Shape;918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06500" y="1308100"/>
            <a:ext cx="3416300" cy="2256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" name="Google Shape;92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700" y="4520241"/>
            <a:ext cx="8775700" cy="1919902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925" name="Google Shape;925;p6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26" name="Google Shape;926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1791" y="1025737"/>
            <a:ext cx="3283609" cy="31436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7" name="Google Shape;927;p63"/>
          <p:cNvCxnSpPr/>
          <p:nvPr/>
        </p:nvCxnSpPr>
        <p:spPr>
          <a:xfrm>
            <a:off x="1658842" y="5413199"/>
            <a:ext cx="990600" cy="7620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28" name="Google Shape;928;p63"/>
          <p:cNvCxnSpPr/>
          <p:nvPr/>
        </p:nvCxnSpPr>
        <p:spPr>
          <a:xfrm flipH="1" rot="10800000">
            <a:off x="3601942" y="5565599"/>
            <a:ext cx="952500" cy="638384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29" name="Google Shape;929;p63"/>
          <p:cNvSpPr txBox="1"/>
          <p:nvPr/>
        </p:nvSpPr>
        <p:spPr>
          <a:xfrm>
            <a:off x="6250884" y="3518856"/>
            <a:ext cx="236866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C’s hub=E’s authority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0" name="Google Shape;930;p63"/>
          <p:cNvCxnSpPr/>
          <p:nvPr/>
        </p:nvCxnSpPr>
        <p:spPr>
          <a:xfrm>
            <a:off x="5233233" y="5413199"/>
            <a:ext cx="921409" cy="7620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31" name="Google Shape;931;p63"/>
          <p:cNvCxnSpPr/>
          <p:nvPr/>
        </p:nvCxnSpPr>
        <p:spPr>
          <a:xfrm>
            <a:off x="7391400" y="6203983"/>
            <a:ext cx="304800" cy="0"/>
          </a:xfrm>
          <a:prstGeom prst="straightConnector1">
            <a:avLst/>
          </a:prstGeom>
          <a:noFill/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32" name="Google Shape;932;p63"/>
          <p:cNvSpPr txBox="1"/>
          <p:nvPr/>
        </p:nvSpPr>
        <p:spPr>
          <a:xfrm>
            <a:off x="4865718" y="6457890"/>
            <a:ext cx="337496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Decrease due to normalization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3" name="Google Shape;933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1053" y="1417638"/>
            <a:ext cx="3753389" cy="2312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At the Limit</a:t>
            </a:r>
            <a:endParaRPr/>
          </a:p>
        </p:txBody>
      </p:sp>
      <p:sp>
        <p:nvSpPr>
          <p:cNvPr id="939" name="Google Shape;939;p64"/>
          <p:cNvSpPr txBox="1"/>
          <p:nvPr>
            <p:ph idx="1" type="body"/>
          </p:nvPr>
        </p:nvSpPr>
        <p:spPr>
          <a:xfrm>
            <a:off x="457200" y="1417638"/>
            <a:ext cx="8229600" cy="4708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A: greatest hub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B, C: greatest authority</a:t>
            </a:r>
            <a:endParaRPr/>
          </a:p>
        </p:txBody>
      </p:sp>
      <p:sp>
        <p:nvSpPr>
          <p:cNvPr id="940" name="Google Shape;940;p6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41" name="Google Shape;941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0391" y="36443"/>
            <a:ext cx="3283609" cy="3143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3600" y="3180126"/>
            <a:ext cx="6794500" cy="3241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7" name="Google Shape;947;p65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8" name="Google Shape;948;p65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9" name="Google Shape;949;p65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0" name="Google Shape;950;p65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1" name="Google Shape;951;p6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PageRank and HITS</a:t>
            </a:r>
            <a:endParaRPr/>
          </a:p>
        </p:txBody>
      </p:sp>
      <p:sp>
        <p:nvSpPr>
          <p:cNvPr id="952" name="Google Shape;952;p6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2400"/>
              <a:buChar char="•"/>
            </a:pPr>
            <a:r>
              <a:rPr lang="en-US" sz="2400">
                <a:solidFill>
                  <a:srgbClr val="FF0066"/>
                </a:solidFill>
              </a:rPr>
              <a:t>PageRank </a:t>
            </a:r>
            <a:r>
              <a:rPr lang="en-US" sz="2400"/>
              <a:t>and </a:t>
            </a:r>
            <a:r>
              <a:rPr lang="en-US" sz="2400">
                <a:solidFill>
                  <a:srgbClr val="FF0066"/>
                </a:solidFill>
              </a:rPr>
              <a:t>HITS</a:t>
            </a:r>
            <a:r>
              <a:rPr lang="en-US" sz="2400"/>
              <a:t> are two solutions to the same problem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ts val="2400"/>
              <a:buChar char="•"/>
            </a:pPr>
            <a:r>
              <a:rPr lang="en-US" sz="2400">
                <a:solidFill>
                  <a:srgbClr val="0000FF"/>
                </a:solidFill>
              </a:rPr>
              <a:t>Rank the relative value of pages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Use these values in </a:t>
            </a:r>
            <a:r>
              <a:rPr lang="en-US" sz="2400">
                <a:solidFill>
                  <a:srgbClr val="008000"/>
                </a:solidFill>
              </a:rPr>
              <a:t>search engine algorithms </a:t>
            </a:r>
            <a:r>
              <a:rPr lang="en-US" sz="2400"/>
              <a:t>to determine the order of search results</a:t>
            </a:r>
            <a:endParaRPr/>
          </a:p>
        </p:txBody>
      </p:sp>
      <p:sp>
        <p:nvSpPr>
          <p:cNvPr id="953" name="Google Shape;953;p6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"/>
          <p:cNvSpPr txBox="1"/>
          <p:nvPr>
            <p:ph type="title"/>
          </p:nvPr>
        </p:nvSpPr>
        <p:spPr>
          <a:xfrm>
            <a:off x="651788" y="1524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Problem: Spider Traps</a:t>
            </a:r>
            <a:endParaRPr/>
          </a:p>
        </p:txBody>
      </p:sp>
      <p:sp>
        <p:nvSpPr>
          <p:cNvPr id="161" name="Google Shape;161;p7"/>
          <p:cNvSpPr txBox="1"/>
          <p:nvPr>
            <p:ph idx="1" type="body"/>
          </p:nvPr>
        </p:nvSpPr>
        <p:spPr>
          <a:xfrm>
            <a:off x="685800" y="3969175"/>
            <a:ext cx="826800" cy="1817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162" name="Google Shape;16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3" name="Google Shape;163;p7"/>
          <p:cNvSpPr/>
          <p:nvPr/>
        </p:nvSpPr>
        <p:spPr>
          <a:xfrm>
            <a:off x="1945650" y="4043075"/>
            <a:ext cx="569100" cy="1628400"/>
          </a:xfrm>
          <a:prstGeom prst="bracketPair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7"/>
          <p:cNvSpPr txBox="1"/>
          <p:nvPr/>
        </p:nvSpPr>
        <p:spPr>
          <a:xfrm>
            <a:off x="2286000" y="5867400"/>
            <a:ext cx="20826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Iteration 0, 1, 2, 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65" name="Google Shape;165;p7"/>
          <p:cNvGraphicFramePr/>
          <p:nvPr/>
        </p:nvGraphicFramePr>
        <p:xfrm>
          <a:off x="5257800" y="11430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{AD950639-BCDD-4644-92E7-85BC263BA12E}</a:tableStyleId>
              </a:tblPr>
              <a:tblGrid>
                <a:gridCol w="685800"/>
                <a:gridCol w="685800"/>
                <a:gridCol w="685800"/>
                <a:gridCol w="685800"/>
              </a:tblGrid>
              <a:tr h="4411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</a:t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</a:t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½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½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½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½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6" name="Google Shape;166;p7"/>
          <p:cNvSpPr/>
          <p:nvPr/>
        </p:nvSpPr>
        <p:spPr>
          <a:xfrm>
            <a:off x="6553200" y="3309271"/>
            <a:ext cx="2514600" cy="1034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= 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</a:t>
            </a: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 + 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/2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C00CC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= 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</a:t>
            </a: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</a:t>
            </a:r>
            <a:endParaRPr b="1" baseline="-25000" i="0" sz="1800" u="none" cap="none" strike="noStrike">
              <a:solidFill>
                <a:srgbClr val="008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C00CC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/2 + 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endParaRPr b="1" baseline="-25000" i="0" sz="1800" u="none" cap="none" strike="noStrike">
              <a:solidFill>
                <a:srgbClr val="008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p7"/>
          <p:cNvSpPr/>
          <p:nvPr/>
        </p:nvSpPr>
        <p:spPr>
          <a:xfrm>
            <a:off x="609600" y="6320135"/>
            <a:ext cx="7772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rPr>
              <a:t>All the PageRank score gets “trapped” in node 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8" name="Google Shape;168;p7"/>
          <p:cNvGrpSpPr/>
          <p:nvPr/>
        </p:nvGrpSpPr>
        <p:grpSpPr>
          <a:xfrm>
            <a:off x="3048135" y="1534143"/>
            <a:ext cx="2209678" cy="1220724"/>
            <a:chOff x="5715000" y="1828800"/>
            <a:chExt cx="1752600" cy="1371600"/>
          </a:xfrm>
        </p:grpSpPr>
        <p:cxnSp>
          <p:nvCxnSpPr>
            <p:cNvPr id="169" name="Google Shape;169;p7"/>
            <p:cNvCxnSpPr/>
            <p:nvPr/>
          </p:nvCxnSpPr>
          <p:spPr>
            <a:xfrm flipH="1" rot="10800000">
              <a:off x="5804720" y="2254605"/>
              <a:ext cx="304800" cy="51491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70" name="Google Shape;170;p7"/>
            <p:cNvCxnSpPr/>
            <p:nvPr/>
          </p:nvCxnSpPr>
          <p:spPr>
            <a:xfrm flipH="1">
              <a:off x="6057900" y="2194492"/>
              <a:ext cx="304800" cy="51491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71" name="Google Shape;171;p7"/>
            <p:cNvCxnSpPr/>
            <p:nvPr/>
          </p:nvCxnSpPr>
          <p:spPr>
            <a:xfrm>
              <a:off x="6037509" y="2894828"/>
              <a:ext cx="972110" cy="76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72" name="Google Shape;172;p7"/>
            <p:cNvCxnSpPr>
              <a:stCxn id="173" idx="6"/>
              <a:endCxn id="173" idx="0"/>
            </p:cNvCxnSpPr>
            <p:nvPr/>
          </p:nvCxnSpPr>
          <p:spPr>
            <a:xfrm rot="10800000">
              <a:off x="6248400" y="1828800"/>
              <a:ext cx="228600" cy="228600"/>
            </a:xfrm>
            <a:prstGeom prst="curvedConnector4">
              <a:avLst>
                <a:gd fmla="val -82620" name="adj1"/>
                <a:gd fmla="val 217041" name="adj2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73" name="Google Shape;173;p7"/>
            <p:cNvSpPr/>
            <p:nvPr/>
          </p:nvSpPr>
          <p:spPr>
            <a:xfrm>
              <a:off x="6019800" y="18288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5715000" y="26670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7010400" y="27432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76" name="Google Shape;176;p7"/>
          <p:cNvCxnSpPr/>
          <p:nvPr/>
        </p:nvCxnSpPr>
        <p:spPr>
          <a:xfrm flipH="1" rot="5400000">
            <a:off x="5157313" y="2390286"/>
            <a:ext cx="228600" cy="228600"/>
          </a:xfrm>
          <a:prstGeom prst="curvedConnector4">
            <a:avLst>
              <a:gd fmla="val 0" name="adj1"/>
              <a:gd fmla="val -165861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77" name="Google Shape;177;p7"/>
          <p:cNvSpPr txBox="1"/>
          <p:nvPr/>
        </p:nvSpPr>
        <p:spPr>
          <a:xfrm>
            <a:off x="2659120" y="2983468"/>
            <a:ext cx="19543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 is a spider trap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7"/>
          <p:cNvSpPr txBox="1"/>
          <p:nvPr/>
        </p:nvSpPr>
        <p:spPr>
          <a:xfrm>
            <a:off x="533400" y="1695272"/>
            <a:ext cx="1981200" cy="1200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All outlinks are within a group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7"/>
          <p:cNvSpPr/>
          <p:nvPr/>
        </p:nvSpPr>
        <p:spPr>
          <a:xfrm>
            <a:off x="3733800" y="3581400"/>
            <a:ext cx="160838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baseline="30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k+1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Mr</a:t>
            </a:r>
            <a:r>
              <a:rPr b="0" baseline="30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endParaRPr b="0" baseline="3000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7ED8"/>
              </a:buClr>
              <a:buSzPts val="4400"/>
              <a:buFont typeface="Calibri"/>
              <a:buNone/>
            </a:pPr>
            <a:r>
              <a:rPr lang="en-US">
                <a:solidFill>
                  <a:srgbClr val="337ED8"/>
                </a:solidFill>
              </a:rPr>
              <a:t>Solution: Teleports!</a:t>
            </a:r>
            <a:endParaRPr/>
          </a:p>
        </p:txBody>
      </p:sp>
      <p:sp>
        <p:nvSpPr>
          <p:cNvPr id="186" name="Google Shape;186;p8"/>
          <p:cNvSpPr txBox="1"/>
          <p:nvPr>
            <p:ph idx="1" type="body"/>
          </p:nvPr>
        </p:nvSpPr>
        <p:spPr>
          <a:xfrm>
            <a:off x="457200" y="1295250"/>
            <a:ext cx="8534400" cy="5257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997" r="0" t="-115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187" name="Google Shape;187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8" name="Google Shape;188;p8"/>
          <p:cNvGrpSpPr/>
          <p:nvPr/>
        </p:nvGrpSpPr>
        <p:grpSpPr>
          <a:xfrm>
            <a:off x="3729160" y="5428760"/>
            <a:ext cx="1752600" cy="1124301"/>
            <a:chOff x="5715000" y="1828800"/>
            <a:chExt cx="1752600" cy="1371600"/>
          </a:xfrm>
        </p:grpSpPr>
        <p:cxnSp>
          <p:nvCxnSpPr>
            <p:cNvPr id="189" name="Google Shape;189;p8"/>
            <p:cNvCxnSpPr/>
            <p:nvPr/>
          </p:nvCxnSpPr>
          <p:spPr>
            <a:xfrm flipH="1" rot="10800000">
              <a:off x="5804720" y="2254605"/>
              <a:ext cx="304800" cy="51491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90" name="Google Shape;190;p8"/>
            <p:cNvCxnSpPr/>
            <p:nvPr/>
          </p:nvCxnSpPr>
          <p:spPr>
            <a:xfrm flipH="1">
              <a:off x="6057900" y="2194492"/>
              <a:ext cx="304800" cy="51491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91" name="Google Shape;191;p8"/>
            <p:cNvCxnSpPr/>
            <p:nvPr/>
          </p:nvCxnSpPr>
          <p:spPr>
            <a:xfrm>
              <a:off x="6037509" y="2894828"/>
              <a:ext cx="972110" cy="76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92" name="Google Shape;192;p8"/>
            <p:cNvCxnSpPr>
              <a:stCxn id="193" idx="6"/>
              <a:endCxn id="193" idx="0"/>
            </p:cNvCxnSpPr>
            <p:nvPr/>
          </p:nvCxnSpPr>
          <p:spPr>
            <a:xfrm rot="10800000">
              <a:off x="6248400" y="1828800"/>
              <a:ext cx="228600" cy="228600"/>
            </a:xfrm>
            <a:prstGeom prst="curvedConnector4">
              <a:avLst>
                <a:gd fmla="val -104167" name="adj1"/>
                <a:gd fmla="val 227079" name="adj2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93" name="Google Shape;193;p8"/>
            <p:cNvSpPr/>
            <p:nvPr/>
          </p:nvSpPr>
          <p:spPr>
            <a:xfrm>
              <a:off x="6019800" y="18288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5715000" y="26670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7010400" y="27432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96" name="Google Shape;196;p8"/>
          <p:cNvCxnSpPr>
            <a:endCxn id="195" idx="0"/>
          </p:cNvCxnSpPr>
          <p:nvPr/>
        </p:nvCxnSpPr>
        <p:spPr>
          <a:xfrm rot="10800000">
            <a:off x="5253160" y="6178294"/>
            <a:ext cx="228600" cy="146400"/>
          </a:xfrm>
          <a:prstGeom prst="curvedConnector4">
            <a:avLst>
              <a:gd fmla="val -49242" name="adj1"/>
              <a:gd fmla="val 262654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97" name="Google Shape;197;p8"/>
          <p:cNvCxnSpPr/>
          <p:nvPr/>
        </p:nvCxnSpPr>
        <p:spPr>
          <a:xfrm flipH="1" rot="5400000">
            <a:off x="8610600" y="6096000"/>
            <a:ext cx="228600" cy="228600"/>
          </a:xfrm>
          <a:prstGeom prst="curvedConnector4">
            <a:avLst>
              <a:gd fmla="val 0" name="adj1"/>
              <a:gd fmla="val 0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98" name="Google Shape;198;p8"/>
          <p:cNvSpPr/>
          <p:nvPr/>
        </p:nvSpPr>
        <p:spPr>
          <a:xfrm>
            <a:off x="6027680" y="5638800"/>
            <a:ext cx="762000" cy="608828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8"/>
          <p:cNvSpPr/>
          <p:nvPr/>
        </p:nvSpPr>
        <p:spPr>
          <a:xfrm rot="-978200">
            <a:off x="8001226" y="5356888"/>
            <a:ext cx="500605" cy="770040"/>
          </a:xfrm>
          <a:custGeom>
            <a:rect b="b" l="l" r="r" t="t"/>
            <a:pathLst>
              <a:path extrusionOk="0" h="360219" w="314036">
                <a:moveTo>
                  <a:pt x="314036" y="360219"/>
                </a:moveTo>
                <a:cubicBezTo>
                  <a:pt x="224751" y="350212"/>
                  <a:pt x="135467" y="340206"/>
                  <a:pt x="101600" y="295564"/>
                </a:cubicBezTo>
                <a:cubicBezTo>
                  <a:pt x="67733" y="250922"/>
                  <a:pt x="127769" y="141625"/>
                  <a:pt x="110836" y="92364"/>
                </a:cubicBezTo>
                <a:cubicBezTo>
                  <a:pt x="93903" y="43103"/>
                  <a:pt x="46951" y="21551"/>
                  <a:pt x="0" y="0"/>
                </a:cubicBezTo>
              </a:path>
            </a:pathLst>
          </a:custGeom>
          <a:noFill/>
          <a:ln cap="flat" cmpd="sng" w="38100">
            <a:solidFill>
              <a:srgbClr val="008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8"/>
          <p:cNvSpPr/>
          <p:nvPr/>
        </p:nvSpPr>
        <p:spPr>
          <a:xfrm flipH="1">
            <a:off x="7783897" y="5548300"/>
            <a:ext cx="243839" cy="307468"/>
          </a:xfrm>
          <a:custGeom>
            <a:rect b="b" l="l" r="r" t="t"/>
            <a:pathLst>
              <a:path extrusionOk="0" h="224429" w="221672">
                <a:moveTo>
                  <a:pt x="0" y="2756"/>
                </a:moveTo>
                <a:cubicBezTo>
                  <a:pt x="59266" y="-1093"/>
                  <a:pt x="118533" y="-4941"/>
                  <a:pt x="138545" y="21229"/>
                </a:cubicBezTo>
                <a:cubicBezTo>
                  <a:pt x="158557" y="47399"/>
                  <a:pt x="106218" y="125907"/>
                  <a:pt x="120072" y="159774"/>
                </a:cubicBezTo>
                <a:cubicBezTo>
                  <a:pt x="133926" y="193641"/>
                  <a:pt x="177799" y="209035"/>
                  <a:pt x="221672" y="224429"/>
                </a:cubicBezTo>
              </a:path>
            </a:pathLst>
          </a:custGeom>
          <a:noFill/>
          <a:ln cap="flat" cmpd="sng" w="38100">
            <a:solidFill>
              <a:srgbClr val="008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8"/>
          <p:cNvSpPr/>
          <p:nvPr/>
        </p:nvSpPr>
        <p:spPr>
          <a:xfrm rot="-5642748">
            <a:off x="7476168" y="6036992"/>
            <a:ext cx="288636" cy="307325"/>
          </a:xfrm>
          <a:custGeom>
            <a:rect b="b" l="l" r="r" t="t"/>
            <a:pathLst>
              <a:path extrusionOk="0" h="224429" w="221672">
                <a:moveTo>
                  <a:pt x="0" y="2756"/>
                </a:moveTo>
                <a:cubicBezTo>
                  <a:pt x="59266" y="-1093"/>
                  <a:pt x="118533" y="-4941"/>
                  <a:pt x="138545" y="21229"/>
                </a:cubicBezTo>
                <a:cubicBezTo>
                  <a:pt x="158557" y="47399"/>
                  <a:pt x="106218" y="125907"/>
                  <a:pt x="120072" y="159774"/>
                </a:cubicBezTo>
                <a:cubicBezTo>
                  <a:pt x="133926" y="193641"/>
                  <a:pt x="177799" y="209035"/>
                  <a:pt x="221672" y="224429"/>
                </a:cubicBezTo>
              </a:path>
            </a:pathLst>
          </a:custGeom>
          <a:noFill/>
          <a:ln cap="flat" cmpd="sng" w="38100">
            <a:solidFill>
              <a:srgbClr val="008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2" name="Google Shape;202;p8"/>
          <p:cNvGrpSpPr/>
          <p:nvPr/>
        </p:nvGrpSpPr>
        <p:grpSpPr>
          <a:xfrm>
            <a:off x="7048724" y="4956498"/>
            <a:ext cx="2133615" cy="1596817"/>
            <a:chOff x="5715000" y="1828800"/>
            <a:chExt cx="1752600" cy="1371600"/>
          </a:xfrm>
        </p:grpSpPr>
        <p:cxnSp>
          <p:nvCxnSpPr>
            <p:cNvPr id="203" name="Google Shape;203;p8"/>
            <p:cNvCxnSpPr/>
            <p:nvPr/>
          </p:nvCxnSpPr>
          <p:spPr>
            <a:xfrm flipH="1" rot="10800000">
              <a:off x="5804720" y="2254605"/>
              <a:ext cx="304800" cy="51491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204" name="Google Shape;204;p8"/>
            <p:cNvCxnSpPr/>
            <p:nvPr/>
          </p:nvCxnSpPr>
          <p:spPr>
            <a:xfrm flipH="1">
              <a:off x="6057900" y="2194492"/>
              <a:ext cx="304800" cy="51491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205" name="Google Shape;205;p8"/>
            <p:cNvCxnSpPr/>
            <p:nvPr/>
          </p:nvCxnSpPr>
          <p:spPr>
            <a:xfrm>
              <a:off x="6037509" y="2894828"/>
              <a:ext cx="972110" cy="76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206" name="Google Shape;206;p8"/>
            <p:cNvCxnSpPr>
              <a:stCxn id="207" idx="6"/>
              <a:endCxn id="207" idx="0"/>
            </p:cNvCxnSpPr>
            <p:nvPr/>
          </p:nvCxnSpPr>
          <p:spPr>
            <a:xfrm rot="10800000">
              <a:off x="6248400" y="1828800"/>
              <a:ext cx="228600" cy="228600"/>
            </a:xfrm>
            <a:prstGeom prst="curvedConnector4">
              <a:avLst>
                <a:gd fmla="val -85565" name="adj1"/>
                <a:gd fmla="val 189475" name="adj2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207" name="Google Shape;207;p8"/>
            <p:cNvSpPr/>
            <p:nvPr/>
          </p:nvSpPr>
          <p:spPr>
            <a:xfrm>
              <a:off x="6019800" y="18288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8"/>
            <p:cNvSpPr/>
            <p:nvPr/>
          </p:nvSpPr>
          <p:spPr>
            <a:xfrm>
              <a:off x="5715000" y="26670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7010400" y="27432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7ED8"/>
              </a:buClr>
              <a:buSzPts val="4400"/>
              <a:buFont typeface="Calibri"/>
              <a:buNone/>
            </a:pPr>
            <a:r>
              <a:rPr lang="en-US">
                <a:solidFill>
                  <a:srgbClr val="337ED8"/>
                </a:solidFill>
              </a:rPr>
              <a:t>Random Teleports (</a:t>
            </a:r>
            <a:r>
              <a:rPr lang="en-US">
                <a:solidFill>
                  <a:srgbClr val="337ED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β = 0.8</a:t>
            </a:r>
            <a:r>
              <a:rPr lang="en-US">
                <a:solidFill>
                  <a:srgbClr val="337ED8"/>
                </a:solidFill>
              </a:rPr>
              <a:t>)</a:t>
            </a:r>
            <a:endParaRPr/>
          </a:p>
        </p:txBody>
      </p:sp>
      <p:sp>
        <p:nvSpPr>
          <p:cNvPr id="216" name="Google Shape;216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" name="Google Shape;217;p9"/>
          <p:cNvSpPr txBox="1"/>
          <p:nvPr/>
        </p:nvSpPr>
        <p:spPr>
          <a:xfrm>
            <a:off x="990600" y="5089346"/>
            <a:ext cx="877163" cy="1200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-2500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 b="0" baseline="-2500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=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endParaRPr b="0" baseline="-2500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8" name="Google Shape;218;p9"/>
          <p:cNvSpPr txBox="1"/>
          <p:nvPr/>
        </p:nvSpPr>
        <p:spPr>
          <a:xfrm>
            <a:off x="2378075" y="5124271"/>
            <a:ext cx="57740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1/3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1/3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1/3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9"/>
          <p:cNvSpPr txBox="1"/>
          <p:nvPr/>
        </p:nvSpPr>
        <p:spPr>
          <a:xfrm>
            <a:off x="3140075" y="5124271"/>
            <a:ext cx="72327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0.33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0.46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3978275" y="5124271"/>
            <a:ext cx="72327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0.24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0.52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4892675" y="5124271"/>
            <a:ext cx="72327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0.26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0.18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0.56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9"/>
          <p:cNvSpPr txBox="1"/>
          <p:nvPr/>
        </p:nvSpPr>
        <p:spPr>
          <a:xfrm>
            <a:off x="6797675" y="5124271"/>
            <a:ext cx="88517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7/33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5/33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21/33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9"/>
          <p:cNvSpPr txBox="1"/>
          <p:nvPr/>
        </p:nvSpPr>
        <p:spPr>
          <a:xfrm>
            <a:off x="5867400" y="5470346"/>
            <a:ext cx="565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. 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4" name="Google Shape;224;p9"/>
          <p:cNvCxnSpPr>
            <a:stCxn id="225" idx="3"/>
            <a:endCxn id="226" idx="5"/>
          </p:cNvCxnSpPr>
          <p:nvPr/>
        </p:nvCxnSpPr>
        <p:spPr>
          <a:xfrm rot="10800000">
            <a:off x="1017996" y="4058574"/>
            <a:ext cx="2461200" cy="185400"/>
          </a:xfrm>
          <a:prstGeom prst="straightConnector1">
            <a:avLst/>
          </a:prstGeom>
          <a:noFill/>
          <a:ln cap="flat" cmpd="sng" w="28575">
            <a:solidFill>
              <a:srgbClr val="008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27" name="Google Shape;227;p9"/>
          <p:cNvCxnSpPr>
            <a:stCxn id="228" idx="4"/>
            <a:endCxn id="226" idx="7"/>
          </p:cNvCxnSpPr>
          <p:nvPr/>
        </p:nvCxnSpPr>
        <p:spPr>
          <a:xfrm flipH="1">
            <a:off x="1018002" y="2099876"/>
            <a:ext cx="979200" cy="1572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29" name="Google Shape;229;p9"/>
          <p:cNvCxnSpPr>
            <a:stCxn id="225" idx="0"/>
            <a:endCxn id="228" idx="5"/>
          </p:cNvCxnSpPr>
          <p:nvPr/>
        </p:nvCxnSpPr>
        <p:spPr>
          <a:xfrm rot="10800000">
            <a:off x="2191170" y="2019967"/>
            <a:ext cx="1482000" cy="1758300"/>
          </a:xfrm>
          <a:prstGeom prst="straightConnector1">
            <a:avLst/>
          </a:prstGeom>
          <a:noFill/>
          <a:ln cap="flat" cmpd="sng" w="28575">
            <a:solidFill>
              <a:srgbClr val="008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30" name="Google Shape;230;p9"/>
          <p:cNvCxnSpPr>
            <a:stCxn id="226" idx="6"/>
            <a:endCxn id="225" idx="2"/>
          </p:cNvCxnSpPr>
          <p:nvPr/>
        </p:nvCxnSpPr>
        <p:spPr>
          <a:xfrm>
            <a:off x="1098342" y="3865739"/>
            <a:ext cx="2300400" cy="185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31" name="Google Shape;231;p9"/>
          <p:cNvCxnSpPr>
            <a:stCxn id="228" idx="6"/>
            <a:endCxn id="228" idx="0"/>
          </p:cNvCxnSpPr>
          <p:nvPr/>
        </p:nvCxnSpPr>
        <p:spPr>
          <a:xfrm rot="10800000">
            <a:off x="1997322" y="1554371"/>
            <a:ext cx="274200" cy="272700"/>
          </a:xfrm>
          <a:prstGeom prst="curvedConnector4">
            <a:avLst>
              <a:gd fmla="val -83369" name="adj1"/>
              <a:gd fmla="val 183867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28" name="Google Shape;228;p9"/>
          <p:cNvSpPr/>
          <p:nvPr/>
        </p:nvSpPr>
        <p:spPr>
          <a:xfrm>
            <a:off x="1722882" y="1554266"/>
            <a:ext cx="548640" cy="54561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9"/>
          <p:cNvSpPr/>
          <p:nvPr/>
        </p:nvSpPr>
        <p:spPr>
          <a:xfrm>
            <a:off x="549702" y="3592934"/>
            <a:ext cx="548640" cy="54561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9"/>
          <p:cNvSpPr/>
          <p:nvPr/>
        </p:nvSpPr>
        <p:spPr>
          <a:xfrm>
            <a:off x="3398850" y="3778267"/>
            <a:ext cx="548640" cy="54561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2" name="Google Shape;232;p9"/>
          <p:cNvCxnSpPr/>
          <p:nvPr/>
        </p:nvCxnSpPr>
        <p:spPr>
          <a:xfrm flipH="1" rot="5400000">
            <a:off x="3718864" y="3821793"/>
            <a:ext cx="228600" cy="228600"/>
          </a:xfrm>
          <a:prstGeom prst="curvedConnector4">
            <a:avLst>
              <a:gd fmla="val 0" name="adj1"/>
              <a:gd fmla="val 0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33" name="Google Shape;233;p9"/>
          <p:cNvCxnSpPr>
            <a:stCxn id="228" idx="4"/>
            <a:endCxn id="225" idx="1"/>
          </p:cNvCxnSpPr>
          <p:nvPr/>
        </p:nvCxnSpPr>
        <p:spPr>
          <a:xfrm>
            <a:off x="1997202" y="2099876"/>
            <a:ext cx="1482000" cy="1758300"/>
          </a:xfrm>
          <a:prstGeom prst="straightConnector1">
            <a:avLst/>
          </a:prstGeom>
          <a:noFill/>
          <a:ln cap="flat" cmpd="sng" w="28575">
            <a:solidFill>
              <a:srgbClr val="008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34" name="Google Shape;234;p9"/>
          <p:cNvCxnSpPr>
            <a:stCxn id="226" idx="0"/>
            <a:endCxn id="228" idx="3"/>
          </p:cNvCxnSpPr>
          <p:nvPr/>
        </p:nvCxnSpPr>
        <p:spPr>
          <a:xfrm flipH="1" rot="10800000">
            <a:off x="824022" y="2020034"/>
            <a:ext cx="979200" cy="1572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35" name="Google Shape;235;p9"/>
          <p:cNvSpPr txBox="1"/>
          <p:nvPr/>
        </p:nvSpPr>
        <p:spPr>
          <a:xfrm rot="-3464940">
            <a:off x="782111" y="2682915"/>
            <a:ext cx="58381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7/15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9"/>
          <p:cNvSpPr txBox="1"/>
          <p:nvPr/>
        </p:nvSpPr>
        <p:spPr>
          <a:xfrm rot="318447">
            <a:off x="1769928" y="3636410"/>
            <a:ext cx="58381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7/15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9"/>
          <p:cNvSpPr txBox="1"/>
          <p:nvPr/>
        </p:nvSpPr>
        <p:spPr>
          <a:xfrm rot="419834">
            <a:off x="1752152" y="4109750"/>
            <a:ext cx="58381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1/15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9"/>
          <p:cNvSpPr txBox="1"/>
          <p:nvPr/>
        </p:nvSpPr>
        <p:spPr>
          <a:xfrm>
            <a:off x="3753833" y="3275894"/>
            <a:ext cx="69762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13/15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9"/>
          <p:cNvSpPr txBox="1"/>
          <p:nvPr/>
        </p:nvSpPr>
        <p:spPr>
          <a:xfrm rot="2896627">
            <a:off x="2776945" y="2631195"/>
            <a:ext cx="58381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9"/>
          <p:cNvSpPr txBox="1"/>
          <p:nvPr/>
        </p:nvSpPr>
        <p:spPr>
          <a:xfrm rot="2760934">
            <a:off x="2308959" y="2877238"/>
            <a:ext cx="58381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9"/>
          <p:cNvSpPr txBox="1"/>
          <p:nvPr/>
        </p:nvSpPr>
        <p:spPr>
          <a:xfrm rot="2424277">
            <a:off x="159498" y="4370457"/>
            <a:ext cx="58381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1/15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2" name="Google Shape;242;p9"/>
          <p:cNvCxnSpPr>
            <a:stCxn id="226" idx="4"/>
            <a:endCxn id="226" idx="2"/>
          </p:cNvCxnSpPr>
          <p:nvPr/>
        </p:nvCxnSpPr>
        <p:spPr>
          <a:xfrm flipH="1" rot="5400000">
            <a:off x="550572" y="3865094"/>
            <a:ext cx="272700" cy="274200"/>
          </a:xfrm>
          <a:prstGeom prst="curvedConnector4">
            <a:avLst>
              <a:gd fmla="val -83828" name="adj1"/>
              <a:gd fmla="val 183413" name="adj2"/>
            </a:avLst>
          </a:prstGeom>
          <a:noFill/>
          <a:ln cap="flat" cmpd="sng" w="28575">
            <a:solidFill>
              <a:srgbClr val="008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43" name="Google Shape;243;p9"/>
          <p:cNvSpPr txBox="1"/>
          <p:nvPr/>
        </p:nvSpPr>
        <p:spPr>
          <a:xfrm>
            <a:off x="2472114" y="1321352"/>
            <a:ext cx="58381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7/15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9"/>
          <p:cNvSpPr txBox="1"/>
          <p:nvPr/>
        </p:nvSpPr>
        <p:spPr>
          <a:xfrm rot="-3464940">
            <a:off x="1306275" y="2798371"/>
            <a:ext cx="58381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7/15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9"/>
          <p:cNvSpPr/>
          <p:nvPr/>
        </p:nvSpPr>
        <p:spPr>
          <a:xfrm>
            <a:off x="4987502" y="1630660"/>
            <a:ext cx="1371600" cy="1219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4584277" y="1595735"/>
            <a:ext cx="181652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1/2 1/2   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1/2   0    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0   1/2  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9"/>
          <p:cNvSpPr/>
          <p:nvPr/>
        </p:nvSpPr>
        <p:spPr>
          <a:xfrm>
            <a:off x="7543800" y="1630660"/>
            <a:ext cx="1447800" cy="1219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8" name="Google Shape;248;p9"/>
          <p:cNvSpPr txBox="1"/>
          <p:nvPr/>
        </p:nvSpPr>
        <p:spPr>
          <a:xfrm>
            <a:off x="7251700" y="1595735"/>
            <a:ext cx="1733550" cy="11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1/3 1/3 1/3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1/3 1/3 1/3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1/3 1/3 1/3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9"/>
          <p:cNvSpPr/>
          <p:nvPr/>
        </p:nvSpPr>
        <p:spPr>
          <a:xfrm>
            <a:off x="5508625" y="3307060"/>
            <a:ext cx="2216150" cy="12604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0" name="Google Shape;250;p9"/>
          <p:cNvSpPr txBox="1"/>
          <p:nvPr/>
        </p:nvSpPr>
        <p:spPr>
          <a:xfrm>
            <a:off x="5105400" y="3307060"/>
            <a:ext cx="2716659" cy="1200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7/15  7/15   1/15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7/15  1/15   1/15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1/15  7/15  13/15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9"/>
          <p:cNvSpPr txBox="1"/>
          <p:nvPr/>
        </p:nvSpPr>
        <p:spPr>
          <a:xfrm>
            <a:off x="4431877" y="1935460"/>
            <a:ext cx="608013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0.8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9"/>
          <p:cNvSpPr txBox="1"/>
          <p:nvPr/>
        </p:nvSpPr>
        <p:spPr>
          <a:xfrm>
            <a:off x="6689725" y="1898948"/>
            <a:ext cx="8699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+ 0.2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9"/>
          <p:cNvSpPr txBox="1"/>
          <p:nvPr/>
        </p:nvSpPr>
        <p:spPr>
          <a:xfrm>
            <a:off x="5449707" y="1101308"/>
            <a:ext cx="44114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9"/>
          <p:cNvSpPr txBox="1"/>
          <p:nvPr/>
        </p:nvSpPr>
        <p:spPr>
          <a:xfrm>
            <a:off x="7239000" y="1050943"/>
            <a:ext cx="173957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[1/N]</a:t>
            </a:r>
            <a:r>
              <a:rPr b="1" baseline="-25000" i="0" lang="en-US" sz="24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NxN</a:t>
            </a:r>
            <a:endParaRPr b="1" baseline="-25000" i="0" sz="2400" u="none" cap="none" strike="noStrike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9"/>
          <p:cNvSpPr txBox="1"/>
          <p:nvPr/>
        </p:nvSpPr>
        <p:spPr>
          <a:xfrm>
            <a:off x="6553741" y="4643735"/>
            <a:ext cx="40748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9"/>
          <p:cNvSpPr txBox="1"/>
          <p:nvPr/>
        </p:nvSpPr>
        <p:spPr>
          <a:xfrm>
            <a:off x="5816600" y="2933700"/>
            <a:ext cx="2057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       a         m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7" name="Google Shape;257;p9"/>
          <p:cNvSpPr/>
          <p:nvPr/>
        </p:nvSpPr>
        <p:spPr>
          <a:xfrm>
            <a:off x="2895600" y="4572000"/>
            <a:ext cx="154421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baseline="30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k+1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</a:t>
            </a:r>
            <a:r>
              <a:rPr b="0" baseline="30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2019-11-11T01:21:32Z</dcterms:created>
  <dc:creator>Wei-Min Shen</dc:creator>
</cp:coreProperties>
</file>